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95" r:id="rId3"/>
    <p:sldId id="302" r:id="rId4"/>
    <p:sldId id="296" r:id="rId5"/>
    <p:sldId id="305" r:id="rId6"/>
    <p:sldId id="353" r:id="rId7"/>
    <p:sldId id="354" r:id="rId8"/>
    <p:sldId id="355" r:id="rId9"/>
    <p:sldId id="356" r:id="rId10"/>
    <p:sldId id="357" r:id="rId11"/>
    <p:sldId id="358" r:id="rId12"/>
    <p:sldId id="319" r:id="rId13"/>
    <p:sldId id="306" r:id="rId14"/>
    <p:sldId id="339" r:id="rId15"/>
    <p:sldId id="342" r:id="rId16"/>
    <p:sldId id="344" r:id="rId17"/>
    <p:sldId id="343" r:id="rId18"/>
    <p:sldId id="345" r:id="rId19"/>
    <p:sldId id="341" r:id="rId20"/>
    <p:sldId id="336" r:id="rId21"/>
    <p:sldId id="340" r:id="rId22"/>
    <p:sldId id="347" r:id="rId23"/>
    <p:sldId id="346" r:id="rId24"/>
    <p:sldId id="307" r:id="rId25"/>
    <p:sldId id="320" r:id="rId26"/>
    <p:sldId id="350" r:id="rId27"/>
    <p:sldId id="351" r:id="rId28"/>
    <p:sldId id="348" r:id="rId29"/>
    <p:sldId id="349" r:id="rId30"/>
    <p:sldId id="328" r:id="rId31"/>
    <p:sldId id="352" r:id="rId32"/>
    <p:sldId id="337" r:id="rId33"/>
    <p:sldId id="258" r:id="rId34"/>
  </p:sldIdLst>
  <p:sldSz cx="9144000" cy="5143500" type="screen16x9"/>
  <p:notesSz cx="6858000" cy="9144000"/>
  <p:embeddedFontLst>
    <p:embeddedFont>
      <p:font typeface="Arial monospaced for SAP" panose="020B0609020202030204" pitchFamily="49" charset="0"/>
      <p:regular r:id="rId36"/>
      <p:bold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Poppins" panose="00000500000000000000" pitchFamily="2" charset="0"/>
      <p:regular r:id="rId42"/>
      <p:bold r:id="rId43"/>
      <p:italic r:id="rId44"/>
      <p:boldItalic r:id="rId45"/>
    </p:embeddedFont>
    <p:embeddedFont>
      <p:font typeface="Poppins Light" panose="000004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1FFA2222-6B39-42F8-8759-D1CDB46E7A04}">
          <p14:sldIdLst>
            <p14:sldId id="256"/>
            <p14:sldId id="295"/>
          </p14:sldIdLst>
        </p14:section>
        <p14:section name="Einführung" id="{AD42F1A9-E060-4E97-B248-5A420E12AA9E}">
          <p14:sldIdLst>
            <p14:sldId id="302"/>
            <p14:sldId id="296"/>
          </p14:sldIdLst>
        </p14:section>
        <p14:section name="Deskriptive Analyse" id="{A51FFD83-3113-4482-A690-6022B9AA199E}">
          <p14:sldIdLst>
            <p14:sldId id="305"/>
            <p14:sldId id="353"/>
            <p14:sldId id="354"/>
            <p14:sldId id="355"/>
            <p14:sldId id="356"/>
            <p14:sldId id="357"/>
            <p14:sldId id="358"/>
          </p14:sldIdLst>
        </p14:section>
        <p14:section name="Feature Engineering" id="{8F98B422-7C8C-4B91-A425-68D876D8086F}">
          <p14:sldIdLst>
            <p14:sldId id="319"/>
            <p14:sldId id="306"/>
            <p14:sldId id="339"/>
            <p14:sldId id="342"/>
            <p14:sldId id="344"/>
            <p14:sldId id="343"/>
            <p14:sldId id="345"/>
            <p14:sldId id="341"/>
            <p14:sldId id="336"/>
            <p14:sldId id="340"/>
            <p14:sldId id="347"/>
            <p14:sldId id="346"/>
          </p14:sldIdLst>
        </p14:section>
        <p14:section name="Praktische Umsetzung" id="{6BB8F3EF-4D56-445B-A41F-01D9F1618C32}">
          <p14:sldIdLst>
            <p14:sldId id="307"/>
            <p14:sldId id="320"/>
            <p14:sldId id="350"/>
            <p14:sldId id="351"/>
            <p14:sldId id="348"/>
            <p14:sldId id="349"/>
            <p14:sldId id="328"/>
            <p14:sldId id="352"/>
            <p14:sldId id="337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8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94660"/>
  </p:normalViewPr>
  <p:slideViewPr>
    <p:cSldViewPr snapToGrid="0">
      <p:cViewPr>
        <p:scale>
          <a:sx n="200" d="100"/>
          <a:sy n="200" d="100"/>
        </p:scale>
        <p:origin x="3192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9138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234826e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234826e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72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63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Zusätzliche Inputs wären natürlich wünschenswert:</a:t>
            </a:r>
          </a:p>
          <a:p>
            <a:r>
              <a:rPr lang="de-DE" dirty="0"/>
              <a:t>Anzahl verfügbarer Plätze</a:t>
            </a:r>
          </a:p>
        </p:txBody>
      </p:sp>
    </p:spTree>
    <p:extLst>
      <p:ext uri="{BB962C8B-B14F-4D97-AF65-F5344CB8AC3E}">
        <p14:creationId xmlns:p14="http://schemas.microsoft.com/office/powerpoint/2010/main" val="1028745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635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805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34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09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7366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30780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249727" y="1353777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49658" y="218261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34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61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Flugpreisvorhersage</a:t>
            </a:r>
            <a:br>
              <a:rPr lang="en" dirty="0"/>
            </a:br>
            <a:r>
              <a:rPr lang="en" dirty="0"/>
              <a:t>Kaufen oder Warten?</a:t>
            </a:r>
            <a:endParaRPr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D43772D8-9EC9-4796-8065-FFB244CDD1D9}"/>
              </a:ext>
            </a:extLst>
          </p:cNvPr>
          <p:cNvSpPr txBox="1">
            <a:spLocks/>
          </p:cNvSpPr>
          <p:nvPr/>
        </p:nvSpPr>
        <p:spPr>
          <a:xfrm>
            <a:off x="2211600" y="309166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b="0" dirty="0"/>
              <a:t>Data Mining </a:t>
            </a:r>
            <a:r>
              <a:rPr lang="en-US" sz="1000" b="0" dirty="0" err="1"/>
              <a:t>Semesterprojekt</a:t>
            </a:r>
            <a:r>
              <a:rPr lang="en-US" sz="1000" b="0" dirty="0"/>
              <a:t> WS 2021/22 </a:t>
            </a:r>
          </a:p>
          <a:p>
            <a:r>
              <a:rPr lang="en-US" sz="1000" b="0" dirty="0"/>
              <a:t>von Max Grundmann - s0559326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05F3D-62DB-4B5D-BF09-083AD38A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2" y="4849006"/>
            <a:ext cx="1675074" cy="4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42;p49">
            <a:extLst>
              <a:ext uri="{FF2B5EF4-FFF2-40B4-BE49-F238E27FC236}">
                <a16:creationId xmlns:a16="http://schemas.microsoft.com/office/drawing/2014/main" id="{57B3804B-370B-4D9B-8911-8B3A5B663033}"/>
              </a:ext>
            </a:extLst>
          </p:cNvPr>
          <p:cNvGrpSpPr/>
          <p:nvPr/>
        </p:nvGrpSpPr>
        <p:grpSpPr>
          <a:xfrm>
            <a:off x="1306606" y="1045199"/>
            <a:ext cx="720798" cy="720798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13" name="Google Shape;943;p49">
              <a:extLst>
                <a:ext uri="{FF2B5EF4-FFF2-40B4-BE49-F238E27FC236}">
                  <a16:creationId xmlns:a16="http://schemas.microsoft.com/office/drawing/2014/main" id="{263F8FEB-F30E-4422-9355-256BFEAD6A50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4;p49">
              <a:extLst>
                <a:ext uri="{FF2B5EF4-FFF2-40B4-BE49-F238E27FC236}">
                  <a16:creationId xmlns:a16="http://schemas.microsoft.com/office/drawing/2014/main" id="{530F1151-3044-4973-8B27-CE0201B40D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4BAFB-02BD-4FC0-8228-CAF0A531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885522" cy="683100"/>
          </a:xfrm>
        </p:spPr>
        <p:txBody>
          <a:bodyPr/>
          <a:lstStyle/>
          <a:p>
            <a:r>
              <a:rPr lang="de-DE" dirty="0"/>
              <a:t>Tage bis…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BDA48F-729B-43CA-B193-CC6441850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10</a:t>
            </a:fld>
            <a:endParaRPr lang="de-DE"/>
          </a:p>
        </p:txBody>
      </p:sp>
      <p:grpSp>
        <p:nvGrpSpPr>
          <p:cNvPr id="4" name="Google Shape;942;p49">
            <a:extLst>
              <a:ext uri="{FF2B5EF4-FFF2-40B4-BE49-F238E27FC236}">
                <a16:creationId xmlns:a16="http://schemas.microsoft.com/office/drawing/2014/main" id="{F36E2935-8ABF-4DB6-96E9-E9379E33CE25}"/>
              </a:ext>
            </a:extLst>
          </p:cNvPr>
          <p:cNvGrpSpPr/>
          <p:nvPr/>
        </p:nvGrpSpPr>
        <p:grpSpPr>
          <a:xfrm>
            <a:off x="4517122" y="2283585"/>
            <a:ext cx="634648" cy="639316"/>
            <a:chOff x="5964175" y="4329750"/>
            <a:chExt cx="421350" cy="421350"/>
          </a:xfrm>
        </p:grpSpPr>
        <p:sp>
          <p:nvSpPr>
            <p:cNvPr id="5" name="Google Shape;943;p49">
              <a:extLst>
                <a:ext uri="{FF2B5EF4-FFF2-40B4-BE49-F238E27FC236}">
                  <a16:creationId xmlns:a16="http://schemas.microsoft.com/office/drawing/2014/main" id="{6CFE186E-7162-49B8-89F7-BCAA0AE9055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4;p49">
              <a:extLst>
                <a:ext uri="{FF2B5EF4-FFF2-40B4-BE49-F238E27FC236}">
                  <a16:creationId xmlns:a16="http://schemas.microsoft.com/office/drawing/2014/main" id="{8E7314BF-1911-4BE9-A620-046F3754CA48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406E0FD-766D-4972-92BD-DCD3615F8163}"/>
              </a:ext>
            </a:extLst>
          </p:cNvPr>
          <p:cNvCxnSpPr/>
          <p:nvPr/>
        </p:nvCxnSpPr>
        <p:spPr>
          <a:xfrm>
            <a:off x="2245151" y="2571750"/>
            <a:ext cx="2031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1C2E3112-D6C4-4E5F-9771-43DF4BE5D9E7}"/>
              </a:ext>
            </a:extLst>
          </p:cNvPr>
          <p:cNvSpPr txBox="1"/>
          <p:nvPr/>
        </p:nvSpPr>
        <p:spPr>
          <a:xfrm>
            <a:off x="2190837" y="3163471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days_remaining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21" name="Google Shape;1037;p49">
            <a:extLst>
              <a:ext uri="{FF2B5EF4-FFF2-40B4-BE49-F238E27FC236}">
                <a16:creationId xmlns:a16="http://schemas.microsoft.com/office/drawing/2014/main" id="{C0C866E5-12CA-427F-B96A-F477F5F1C1CE}"/>
              </a:ext>
            </a:extLst>
          </p:cNvPr>
          <p:cNvGrpSpPr/>
          <p:nvPr/>
        </p:nvGrpSpPr>
        <p:grpSpPr>
          <a:xfrm>
            <a:off x="1445779" y="2256469"/>
            <a:ext cx="558877" cy="529222"/>
            <a:chOff x="5973900" y="318475"/>
            <a:chExt cx="401900" cy="380575"/>
          </a:xfrm>
        </p:grpSpPr>
        <p:sp>
          <p:nvSpPr>
            <p:cNvPr id="22" name="Google Shape;1038;p49">
              <a:extLst>
                <a:ext uri="{FF2B5EF4-FFF2-40B4-BE49-F238E27FC236}">
                  <a16:creationId xmlns:a16="http://schemas.microsoft.com/office/drawing/2014/main" id="{4A8D4298-7889-4DB1-9D7B-CA410239E51C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9;p49">
              <a:extLst>
                <a:ext uri="{FF2B5EF4-FFF2-40B4-BE49-F238E27FC236}">
                  <a16:creationId xmlns:a16="http://schemas.microsoft.com/office/drawing/2014/main" id="{F7839E7F-7D29-43AD-BE69-8AF915F6CC16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40;p49">
              <a:extLst>
                <a:ext uri="{FF2B5EF4-FFF2-40B4-BE49-F238E27FC236}">
                  <a16:creationId xmlns:a16="http://schemas.microsoft.com/office/drawing/2014/main" id="{F158EF27-143C-484B-82C6-F6CFDB5C5D2E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41;p49">
              <a:extLst>
                <a:ext uri="{FF2B5EF4-FFF2-40B4-BE49-F238E27FC236}">
                  <a16:creationId xmlns:a16="http://schemas.microsoft.com/office/drawing/2014/main" id="{AA8D4CAA-3A33-44D7-BC24-20468904BEDA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42;p49">
              <a:extLst>
                <a:ext uri="{FF2B5EF4-FFF2-40B4-BE49-F238E27FC236}">
                  <a16:creationId xmlns:a16="http://schemas.microsoft.com/office/drawing/2014/main" id="{C9B30437-6D0B-435F-AE3F-6DCEE9D93D1C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43;p49">
              <a:extLst>
                <a:ext uri="{FF2B5EF4-FFF2-40B4-BE49-F238E27FC236}">
                  <a16:creationId xmlns:a16="http://schemas.microsoft.com/office/drawing/2014/main" id="{56B409C8-FD2A-45AD-AE44-32DA599CFFF8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44;p49">
              <a:extLst>
                <a:ext uri="{FF2B5EF4-FFF2-40B4-BE49-F238E27FC236}">
                  <a16:creationId xmlns:a16="http://schemas.microsoft.com/office/drawing/2014/main" id="{A4867ADC-6E9D-45F9-9597-9741B8EF5FB8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45;p49">
              <a:extLst>
                <a:ext uri="{FF2B5EF4-FFF2-40B4-BE49-F238E27FC236}">
                  <a16:creationId xmlns:a16="http://schemas.microsoft.com/office/drawing/2014/main" id="{2C8DFAA0-16A3-4B1D-BB70-CEA61129DF86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46;p49">
              <a:extLst>
                <a:ext uri="{FF2B5EF4-FFF2-40B4-BE49-F238E27FC236}">
                  <a16:creationId xmlns:a16="http://schemas.microsoft.com/office/drawing/2014/main" id="{ACE8BE44-4543-444D-98AF-A73469B4EC5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47;p49">
              <a:extLst>
                <a:ext uri="{FF2B5EF4-FFF2-40B4-BE49-F238E27FC236}">
                  <a16:creationId xmlns:a16="http://schemas.microsoft.com/office/drawing/2014/main" id="{C550E8C5-B64F-4D38-85BD-3A5B0F5E52A0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48;p49">
              <a:extLst>
                <a:ext uri="{FF2B5EF4-FFF2-40B4-BE49-F238E27FC236}">
                  <a16:creationId xmlns:a16="http://schemas.microsoft.com/office/drawing/2014/main" id="{FAFFBA6F-D76C-4C19-8C3C-05040C6E589E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49;p49">
              <a:extLst>
                <a:ext uri="{FF2B5EF4-FFF2-40B4-BE49-F238E27FC236}">
                  <a16:creationId xmlns:a16="http://schemas.microsoft.com/office/drawing/2014/main" id="{5A9B5E61-8ACB-4FDF-9AF0-2F50AA43B6BF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50;p49">
              <a:extLst>
                <a:ext uri="{FF2B5EF4-FFF2-40B4-BE49-F238E27FC236}">
                  <a16:creationId xmlns:a16="http://schemas.microsoft.com/office/drawing/2014/main" id="{CBFF1B5B-2849-4D3C-9D0B-7CB3F059DB83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51;p49">
              <a:extLst>
                <a:ext uri="{FF2B5EF4-FFF2-40B4-BE49-F238E27FC236}">
                  <a16:creationId xmlns:a16="http://schemas.microsoft.com/office/drawing/2014/main" id="{730311AF-1F23-47FD-A584-E6830216C332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Textfeld 35">
            <a:extLst>
              <a:ext uri="{FF2B5EF4-FFF2-40B4-BE49-F238E27FC236}">
                <a16:creationId xmlns:a16="http://schemas.microsoft.com/office/drawing/2014/main" id="{91E0EEB3-77DB-4D72-BA1F-82DF270929D4}"/>
              </a:ext>
            </a:extLst>
          </p:cNvPr>
          <p:cNvSpPr txBox="1"/>
          <p:nvPr/>
        </p:nvSpPr>
        <p:spPr>
          <a:xfrm>
            <a:off x="2560839" y="2340878"/>
            <a:ext cx="129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Zeit in Tagen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15F9F204-703E-47C1-9D4A-7481B9B707FB}"/>
              </a:ext>
            </a:extLst>
          </p:cNvPr>
          <p:cNvSpPr txBox="1"/>
          <p:nvPr/>
        </p:nvSpPr>
        <p:spPr>
          <a:xfrm>
            <a:off x="5420155" y="3163471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Days_Untill_Event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B810BBBD-96A1-44B7-A271-C5D66E10FFCB}"/>
              </a:ext>
            </a:extLst>
          </p:cNvPr>
          <p:cNvCxnSpPr/>
          <p:nvPr/>
        </p:nvCxnSpPr>
        <p:spPr>
          <a:xfrm>
            <a:off x="5287977" y="2571750"/>
            <a:ext cx="2031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oogle Shape;1037;p49">
            <a:extLst>
              <a:ext uri="{FF2B5EF4-FFF2-40B4-BE49-F238E27FC236}">
                <a16:creationId xmlns:a16="http://schemas.microsoft.com/office/drawing/2014/main" id="{5C695B1B-8DA5-47F4-955D-C0126B6D6BA1}"/>
              </a:ext>
            </a:extLst>
          </p:cNvPr>
          <p:cNvGrpSpPr/>
          <p:nvPr/>
        </p:nvGrpSpPr>
        <p:grpSpPr>
          <a:xfrm>
            <a:off x="7596604" y="2256469"/>
            <a:ext cx="558877" cy="529222"/>
            <a:chOff x="5973900" y="318475"/>
            <a:chExt cx="401900" cy="380575"/>
          </a:xfrm>
        </p:grpSpPr>
        <p:sp>
          <p:nvSpPr>
            <p:cNvPr id="40" name="Google Shape;1038;p49">
              <a:extLst>
                <a:ext uri="{FF2B5EF4-FFF2-40B4-BE49-F238E27FC236}">
                  <a16:creationId xmlns:a16="http://schemas.microsoft.com/office/drawing/2014/main" id="{6B8D16B9-70CF-4A2E-8179-6A5C6C3D6AE5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39;p49">
              <a:extLst>
                <a:ext uri="{FF2B5EF4-FFF2-40B4-BE49-F238E27FC236}">
                  <a16:creationId xmlns:a16="http://schemas.microsoft.com/office/drawing/2014/main" id="{8B98C9AB-84EC-480D-B6B6-534C2EFED4A2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40;p49">
              <a:extLst>
                <a:ext uri="{FF2B5EF4-FFF2-40B4-BE49-F238E27FC236}">
                  <a16:creationId xmlns:a16="http://schemas.microsoft.com/office/drawing/2014/main" id="{17BAED7E-DE4F-4862-BC0C-7EAD5C3C7DD8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41;p49">
              <a:extLst>
                <a:ext uri="{FF2B5EF4-FFF2-40B4-BE49-F238E27FC236}">
                  <a16:creationId xmlns:a16="http://schemas.microsoft.com/office/drawing/2014/main" id="{EC2553B2-F2A0-458E-8350-953673BD8542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42;p49">
              <a:extLst>
                <a:ext uri="{FF2B5EF4-FFF2-40B4-BE49-F238E27FC236}">
                  <a16:creationId xmlns:a16="http://schemas.microsoft.com/office/drawing/2014/main" id="{E2903208-C51F-42C5-A0DB-37FE9796F539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43;p49">
              <a:extLst>
                <a:ext uri="{FF2B5EF4-FFF2-40B4-BE49-F238E27FC236}">
                  <a16:creationId xmlns:a16="http://schemas.microsoft.com/office/drawing/2014/main" id="{A422A91F-23CE-4542-A4CE-2B4EF86047BB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44;p49">
              <a:extLst>
                <a:ext uri="{FF2B5EF4-FFF2-40B4-BE49-F238E27FC236}">
                  <a16:creationId xmlns:a16="http://schemas.microsoft.com/office/drawing/2014/main" id="{83C72176-1EEE-46C8-BB3E-606BC8B9714B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45;p49">
              <a:extLst>
                <a:ext uri="{FF2B5EF4-FFF2-40B4-BE49-F238E27FC236}">
                  <a16:creationId xmlns:a16="http://schemas.microsoft.com/office/drawing/2014/main" id="{23B9EC03-7A67-4BC9-8D2C-221FC1263B1C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46;p49">
              <a:extLst>
                <a:ext uri="{FF2B5EF4-FFF2-40B4-BE49-F238E27FC236}">
                  <a16:creationId xmlns:a16="http://schemas.microsoft.com/office/drawing/2014/main" id="{F33454B6-7FC3-42EE-B9BD-FAABA65D4B4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47;p49">
              <a:extLst>
                <a:ext uri="{FF2B5EF4-FFF2-40B4-BE49-F238E27FC236}">
                  <a16:creationId xmlns:a16="http://schemas.microsoft.com/office/drawing/2014/main" id="{3C9BF27D-ADD5-4681-A08B-B1B3D50F8E47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48;p49">
              <a:extLst>
                <a:ext uri="{FF2B5EF4-FFF2-40B4-BE49-F238E27FC236}">
                  <a16:creationId xmlns:a16="http://schemas.microsoft.com/office/drawing/2014/main" id="{DFE83987-E002-49D3-996D-D3C708FE0FA0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49;p49">
              <a:extLst>
                <a:ext uri="{FF2B5EF4-FFF2-40B4-BE49-F238E27FC236}">
                  <a16:creationId xmlns:a16="http://schemas.microsoft.com/office/drawing/2014/main" id="{9506BDFA-4B4A-430D-9AE1-C6F7AC3917A5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50;p49">
              <a:extLst>
                <a:ext uri="{FF2B5EF4-FFF2-40B4-BE49-F238E27FC236}">
                  <a16:creationId xmlns:a16="http://schemas.microsoft.com/office/drawing/2014/main" id="{D25E6D7C-CBBE-4104-BC8D-BA1E0A551C47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51;p49">
              <a:extLst>
                <a:ext uri="{FF2B5EF4-FFF2-40B4-BE49-F238E27FC236}">
                  <a16:creationId xmlns:a16="http://schemas.microsoft.com/office/drawing/2014/main" id="{F3660AF7-DD6E-4B4D-959F-D49CEAADC061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B5A2B9C1-E42A-44FE-B858-4CA9B711FBA6}"/>
              </a:ext>
            </a:extLst>
          </p:cNvPr>
          <p:cNvSpPr/>
          <p:nvPr/>
        </p:nvSpPr>
        <p:spPr>
          <a:xfrm>
            <a:off x="7666866" y="2529129"/>
            <a:ext cx="90451" cy="81212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33C4A15-7E90-44A1-984C-845907DF1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079" y="3558783"/>
            <a:ext cx="2281787" cy="894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4" name="Textfeld 53">
            <a:extLst>
              <a:ext uri="{FF2B5EF4-FFF2-40B4-BE49-F238E27FC236}">
                <a16:creationId xmlns:a16="http://schemas.microsoft.com/office/drawing/2014/main" id="{52F05A51-D1F0-4B14-856E-0B5C18290107}"/>
              </a:ext>
            </a:extLst>
          </p:cNvPr>
          <p:cNvSpPr txBox="1"/>
          <p:nvPr/>
        </p:nvSpPr>
        <p:spPr>
          <a:xfrm>
            <a:off x="5848689" y="2340878"/>
            <a:ext cx="129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Zeit in Tagen</a:t>
            </a:r>
          </a:p>
        </p:txBody>
      </p:sp>
    </p:spTree>
    <p:extLst>
      <p:ext uri="{BB962C8B-B14F-4D97-AF65-F5344CB8AC3E}">
        <p14:creationId xmlns:p14="http://schemas.microsoft.com/office/powerpoint/2010/main" val="3014507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05E70-BD4A-4AFB-9A68-DCCBC9F8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Zerlegung der Datumsfelder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B6CE9D7-C89B-462B-BA2A-0D1BB956E9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53341E8A-33BE-4478-90B0-D7B60EA5E80A}"/>
              </a:ext>
            </a:extLst>
          </p:cNvPr>
          <p:cNvSpPr txBox="1"/>
          <p:nvPr/>
        </p:nvSpPr>
        <p:spPr>
          <a:xfrm>
            <a:off x="1776949" y="2822706"/>
            <a:ext cx="2031475" cy="108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request_weekday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request_month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request_day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request_hour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grpSp>
        <p:nvGrpSpPr>
          <p:cNvPr id="5" name="Google Shape;1037;p49">
            <a:extLst>
              <a:ext uri="{FF2B5EF4-FFF2-40B4-BE49-F238E27FC236}">
                <a16:creationId xmlns:a16="http://schemas.microsoft.com/office/drawing/2014/main" id="{A99B744E-7DFD-4F66-B876-4E29BDD78B1B}"/>
              </a:ext>
            </a:extLst>
          </p:cNvPr>
          <p:cNvGrpSpPr/>
          <p:nvPr/>
        </p:nvGrpSpPr>
        <p:grpSpPr>
          <a:xfrm>
            <a:off x="4292561" y="2029860"/>
            <a:ext cx="446127" cy="422455"/>
            <a:chOff x="5973900" y="318475"/>
            <a:chExt cx="401900" cy="380575"/>
          </a:xfrm>
        </p:grpSpPr>
        <p:sp>
          <p:nvSpPr>
            <p:cNvPr id="6" name="Google Shape;1038;p49">
              <a:extLst>
                <a:ext uri="{FF2B5EF4-FFF2-40B4-BE49-F238E27FC236}">
                  <a16:creationId xmlns:a16="http://schemas.microsoft.com/office/drawing/2014/main" id="{FCBDB9BC-D747-4297-95DD-E1B27A1DA1D1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39;p49">
              <a:extLst>
                <a:ext uri="{FF2B5EF4-FFF2-40B4-BE49-F238E27FC236}">
                  <a16:creationId xmlns:a16="http://schemas.microsoft.com/office/drawing/2014/main" id="{C42080E8-C209-4626-8656-48F0126AB43D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40;p49">
              <a:extLst>
                <a:ext uri="{FF2B5EF4-FFF2-40B4-BE49-F238E27FC236}">
                  <a16:creationId xmlns:a16="http://schemas.microsoft.com/office/drawing/2014/main" id="{109490F8-867E-4929-B04C-D4BC3C32C2C5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41;p49">
              <a:extLst>
                <a:ext uri="{FF2B5EF4-FFF2-40B4-BE49-F238E27FC236}">
                  <a16:creationId xmlns:a16="http://schemas.microsoft.com/office/drawing/2014/main" id="{B1C0047F-67B1-477B-9985-5D221539F05E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2;p49">
              <a:extLst>
                <a:ext uri="{FF2B5EF4-FFF2-40B4-BE49-F238E27FC236}">
                  <a16:creationId xmlns:a16="http://schemas.microsoft.com/office/drawing/2014/main" id="{5733A02D-FC5A-40E5-9C5E-9ECDC3CCAC0B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3;p49">
              <a:extLst>
                <a:ext uri="{FF2B5EF4-FFF2-40B4-BE49-F238E27FC236}">
                  <a16:creationId xmlns:a16="http://schemas.microsoft.com/office/drawing/2014/main" id="{D529E5EA-7786-4491-B466-5D739D44A19F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4;p49">
              <a:extLst>
                <a:ext uri="{FF2B5EF4-FFF2-40B4-BE49-F238E27FC236}">
                  <a16:creationId xmlns:a16="http://schemas.microsoft.com/office/drawing/2014/main" id="{61BCFBBE-A9C4-4269-A0DF-585DAEC70E76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5;p49">
              <a:extLst>
                <a:ext uri="{FF2B5EF4-FFF2-40B4-BE49-F238E27FC236}">
                  <a16:creationId xmlns:a16="http://schemas.microsoft.com/office/drawing/2014/main" id="{EF6E7CB3-B47B-4894-A35A-8C414D7E1411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6;p49">
              <a:extLst>
                <a:ext uri="{FF2B5EF4-FFF2-40B4-BE49-F238E27FC236}">
                  <a16:creationId xmlns:a16="http://schemas.microsoft.com/office/drawing/2014/main" id="{9E07B71F-429B-4D3E-B3DB-470DEDBFC303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7;p49">
              <a:extLst>
                <a:ext uri="{FF2B5EF4-FFF2-40B4-BE49-F238E27FC236}">
                  <a16:creationId xmlns:a16="http://schemas.microsoft.com/office/drawing/2014/main" id="{4DCF5B5E-1129-4CA4-A7A9-CE87124B286B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8;p49">
              <a:extLst>
                <a:ext uri="{FF2B5EF4-FFF2-40B4-BE49-F238E27FC236}">
                  <a16:creationId xmlns:a16="http://schemas.microsoft.com/office/drawing/2014/main" id="{B229E3B4-1807-4A23-9534-5DE899C60E36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9;p49">
              <a:extLst>
                <a:ext uri="{FF2B5EF4-FFF2-40B4-BE49-F238E27FC236}">
                  <a16:creationId xmlns:a16="http://schemas.microsoft.com/office/drawing/2014/main" id="{46355C82-6482-46B7-A01C-66DCFF2B089B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50;p49">
              <a:extLst>
                <a:ext uri="{FF2B5EF4-FFF2-40B4-BE49-F238E27FC236}">
                  <a16:creationId xmlns:a16="http://schemas.microsoft.com/office/drawing/2014/main" id="{54904469-6979-4A32-B9E9-8A51F86188D1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51;p49">
              <a:extLst>
                <a:ext uri="{FF2B5EF4-FFF2-40B4-BE49-F238E27FC236}">
                  <a16:creationId xmlns:a16="http://schemas.microsoft.com/office/drawing/2014/main" id="{F49BE951-5FA1-45DC-9544-4BADECBA8016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F2F2AA3C-43AE-4771-929E-D7C702432202}"/>
              </a:ext>
            </a:extLst>
          </p:cNvPr>
          <p:cNvCxnSpPr>
            <a:cxnSpLocks/>
          </p:cNvCxnSpPr>
          <p:nvPr/>
        </p:nvCxnSpPr>
        <p:spPr>
          <a:xfrm flipH="1">
            <a:off x="2600325" y="2401876"/>
            <a:ext cx="1548067" cy="4592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58678541-099A-49FD-BD4D-BBBC95D48EF9}"/>
              </a:ext>
            </a:extLst>
          </p:cNvPr>
          <p:cNvCxnSpPr>
            <a:cxnSpLocks/>
          </p:cNvCxnSpPr>
          <p:nvPr/>
        </p:nvCxnSpPr>
        <p:spPr>
          <a:xfrm flipH="1">
            <a:off x="3808424" y="2571750"/>
            <a:ext cx="484137" cy="6009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4C75E967-B8B8-4356-B6F1-93367A25551F}"/>
              </a:ext>
            </a:extLst>
          </p:cNvPr>
          <p:cNvCxnSpPr>
            <a:cxnSpLocks/>
          </p:cNvCxnSpPr>
          <p:nvPr/>
        </p:nvCxnSpPr>
        <p:spPr>
          <a:xfrm>
            <a:off x="4553724" y="2581046"/>
            <a:ext cx="184964" cy="2416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DE225EC9-681F-47B9-9D95-BC3752AB530E}"/>
              </a:ext>
            </a:extLst>
          </p:cNvPr>
          <p:cNvCxnSpPr>
            <a:cxnSpLocks/>
          </p:cNvCxnSpPr>
          <p:nvPr/>
        </p:nvCxnSpPr>
        <p:spPr>
          <a:xfrm flipH="1" flipV="1">
            <a:off x="4909634" y="2357270"/>
            <a:ext cx="1279504" cy="394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63EBEF29-D484-4D0B-A6C1-7F9FBA8610C5}"/>
              </a:ext>
            </a:extLst>
          </p:cNvPr>
          <p:cNvSpPr txBox="1"/>
          <p:nvPr/>
        </p:nvSpPr>
        <p:spPr>
          <a:xfrm>
            <a:off x="5834837" y="2822706"/>
            <a:ext cx="2031475" cy="108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flight_weekday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flight_month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flight_day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flight_hour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51FCA7CA-9A70-4368-9FA0-C2181BC5D2B7}"/>
              </a:ext>
            </a:extLst>
          </p:cNvPr>
          <p:cNvSpPr txBox="1"/>
          <p:nvPr/>
        </p:nvSpPr>
        <p:spPr>
          <a:xfrm>
            <a:off x="3132655" y="3342591"/>
            <a:ext cx="203147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request_is_weekend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5BF65B61-D97C-4FE5-9C4A-1298864E1EAB}"/>
              </a:ext>
            </a:extLst>
          </p:cNvPr>
          <p:cNvSpPr txBox="1"/>
          <p:nvPr/>
        </p:nvSpPr>
        <p:spPr>
          <a:xfrm>
            <a:off x="4201329" y="2861092"/>
            <a:ext cx="2031475" cy="3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flight_is_weekend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602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Abschließend…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4" y="1943960"/>
            <a:ext cx="4858901" cy="2364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ct val="150000"/>
              </a:lnSpc>
            </a:pPr>
            <a:r>
              <a:rPr lang="de-DE" b="1" dirty="0"/>
              <a:t>Datentypen anpassen</a:t>
            </a:r>
          </a:p>
          <a:p>
            <a:pPr marL="171450" indent="-171450">
              <a:lnSpc>
                <a:spcPct val="150000"/>
              </a:lnSpc>
            </a:pPr>
            <a:r>
              <a:rPr lang="de-DE" b="1" dirty="0" err="1"/>
              <a:t>OneHotEncoding</a:t>
            </a:r>
            <a:r>
              <a:rPr lang="de-DE" b="1" dirty="0"/>
              <a:t> für die Routenbezeichnung</a:t>
            </a:r>
          </a:p>
          <a:p>
            <a:pPr marL="171450" indent="-171450">
              <a:lnSpc>
                <a:spcPct val="150000"/>
              </a:lnSpc>
            </a:pPr>
            <a:r>
              <a:rPr lang="de-DE" b="1" dirty="0"/>
              <a:t>Encoding zyklischer Features Winkel-Abstand als Sinus- und Cosinus Repräsentation</a:t>
            </a:r>
          </a:p>
          <a:p>
            <a:pPr marL="171450" indent="-171450">
              <a:lnSpc>
                <a:spcPct val="150000"/>
              </a:lnSpc>
            </a:pPr>
            <a:r>
              <a:rPr lang="de-DE" b="1" dirty="0"/>
              <a:t>Skalierung mit </a:t>
            </a:r>
            <a:r>
              <a:rPr lang="de-DE" b="1" dirty="0" err="1"/>
              <a:t>MinMaxScaler</a:t>
            </a:r>
            <a:r>
              <a:rPr lang="de-DE" b="1" dirty="0"/>
              <a:t>()</a:t>
            </a:r>
          </a:p>
          <a:p>
            <a:pPr marL="171450" indent="-171450">
              <a:lnSpc>
                <a:spcPct val="150000"/>
              </a:lnSpc>
            </a:pPr>
            <a:r>
              <a:rPr lang="de-DE" b="1" dirty="0"/>
              <a:t>Entfernung von IDs und Datumsspalten</a:t>
            </a:r>
          </a:p>
          <a:p>
            <a:pPr marL="171450" indent="-171450">
              <a:lnSpc>
                <a:spcPct val="150000"/>
              </a:lnSpc>
            </a:pPr>
            <a:endParaRPr lang="de-DE" b="1" dirty="0"/>
          </a:p>
          <a:p>
            <a:pPr marL="0" indent="0">
              <a:lnSpc>
                <a:spcPct val="150000"/>
              </a:lnSpc>
              <a:buNone/>
            </a:pPr>
            <a:r>
              <a:rPr lang="de-DE" sz="1400" dirty="0"/>
              <a:t>Übrig bleiben</a:t>
            </a:r>
            <a:r>
              <a:rPr lang="de-DE" sz="1400" b="1" dirty="0"/>
              <a:t> 48 Spalten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6217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172878" y="2236800"/>
            <a:ext cx="4798244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Selection &amp; Training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0468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779C5C-68C3-4DDF-97E5-96177CBE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87" y="1382942"/>
            <a:ext cx="5220300" cy="683100"/>
          </a:xfrm>
        </p:spPr>
        <p:txBody>
          <a:bodyPr/>
          <a:lstStyle/>
          <a:p>
            <a:r>
              <a:rPr lang="de-DE" dirty="0"/>
              <a:t>Vorauswahl</a:t>
            </a:r>
            <a:br>
              <a:rPr lang="de-DE" dirty="0"/>
            </a:br>
            <a:r>
              <a:rPr lang="de-DE" sz="2800" b="0" dirty="0"/>
              <a:t>„out </a:t>
            </a:r>
            <a:r>
              <a:rPr lang="de-DE" sz="2800" b="0" dirty="0" err="1"/>
              <a:t>of</a:t>
            </a:r>
            <a:r>
              <a:rPr lang="de-DE" sz="2800" b="0" dirty="0"/>
              <a:t> </a:t>
            </a:r>
            <a:r>
              <a:rPr lang="de-DE" sz="2800" b="0" dirty="0" err="1"/>
              <a:t>the</a:t>
            </a:r>
            <a:r>
              <a:rPr lang="de-DE" sz="2800" b="0" dirty="0"/>
              <a:t> box“</a:t>
            </a:r>
            <a:endParaRPr lang="de-DE" b="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86D5AAA-0D73-422E-83AD-A64D389A4238}"/>
              </a:ext>
            </a:extLst>
          </p:cNvPr>
          <p:cNvSpPr/>
          <p:nvPr/>
        </p:nvSpPr>
        <p:spPr>
          <a:xfrm>
            <a:off x="6028441" y="631596"/>
            <a:ext cx="3115559" cy="3784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58C9186-F33D-4C36-8F1E-100C0A892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761" y="1012276"/>
            <a:ext cx="5198245" cy="311894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C3B2888A-0F5D-4D3E-BC40-BEC31C01B2D9}"/>
              </a:ext>
            </a:extLst>
          </p:cNvPr>
          <p:cNvSpPr txBox="1"/>
          <p:nvPr/>
        </p:nvSpPr>
        <p:spPr>
          <a:xfrm>
            <a:off x="665700" y="2665426"/>
            <a:ext cx="30385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Training der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Classifier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„out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of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the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box“ und ohne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Crossvalidation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.</a:t>
            </a:r>
            <a:endParaRPr lang="de-DE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3502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ED382-E10D-4468-85C6-4E979BD7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Vorauswahl mit </a:t>
            </a:r>
            <a:r>
              <a:rPr lang="de-DE" dirty="0" err="1"/>
              <a:t>Crossvalidation</a:t>
            </a:r>
            <a:r>
              <a:rPr lang="de-DE" dirty="0"/>
              <a:t> </a:t>
            </a:r>
            <a:r>
              <a:rPr lang="de-DE" sz="1400" b="0" dirty="0"/>
              <a:t>cv=5</a:t>
            </a:r>
            <a:endParaRPr lang="de-DE" b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C7EC9-BAE4-4822-8F9B-33B6F88EB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765567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dirty="0"/>
              <a:t>Anwendung von </a:t>
            </a:r>
            <a:r>
              <a:rPr lang="de-DE" dirty="0" err="1"/>
              <a:t>Crossvalidation</a:t>
            </a:r>
            <a:r>
              <a:rPr lang="de-DE" dirty="0"/>
              <a:t> auf die vier vielversprechendsten Verfahren</a:t>
            </a:r>
          </a:p>
          <a:p>
            <a:pPr>
              <a:lnSpc>
                <a:spcPct val="150000"/>
              </a:lnSpc>
            </a:pPr>
            <a:r>
              <a:rPr lang="de-DE" sz="1100" b="1" dirty="0"/>
              <a:t>Random Forest: </a:t>
            </a:r>
            <a:r>
              <a:rPr lang="de-DE" sz="1100" dirty="0" err="1"/>
              <a:t>mean</a:t>
            </a:r>
            <a:r>
              <a:rPr lang="de-DE" sz="1100" dirty="0"/>
              <a:t> </a:t>
            </a:r>
            <a:r>
              <a:rPr lang="de-DE" sz="1100" dirty="0" err="1"/>
              <a:t>Accuracy</a:t>
            </a:r>
            <a:r>
              <a:rPr lang="de-DE" sz="1100" dirty="0"/>
              <a:t> = 0.906</a:t>
            </a:r>
          </a:p>
          <a:p>
            <a:pPr>
              <a:lnSpc>
                <a:spcPct val="150000"/>
              </a:lnSpc>
            </a:pPr>
            <a:r>
              <a:rPr lang="de-DE" sz="1100" b="1" dirty="0" err="1"/>
              <a:t>Bagging</a:t>
            </a:r>
            <a:r>
              <a:rPr lang="de-DE" sz="1100" b="1" dirty="0"/>
              <a:t>: </a:t>
            </a:r>
            <a:r>
              <a:rPr lang="de-DE" sz="1100" dirty="0" err="1"/>
              <a:t>mean</a:t>
            </a:r>
            <a:r>
              <a:rPr lang="de-DE" sz="1100" dirty="0"/>
              <a:t> </a:t>
            </a:r>
            <a:r>
              <a:rPr lang="de-DE" sz="1100" dirty="0" err="1"/>
              <a:t>Accuracy</a:t>
            </a:r>
            <a:r>
              <a:rPr lang="de-DE" sz="1100" dirty="0"/>
              <a:t> = 0.901</a:t>
            </a:r>
          </a:p>
          <a:p>
            <a:pPr>
              <a:lnSpc>
                <a:spcPct val="150000"/>
              </a:lnSpc>
            </a:pPr>
            <a:r>
              <a:rPr lang="de-DE" sz="1100" b="1" dirty="0" err="1"/>
              <a:t>XGBoost</a:t>
            </a:r>
            <a:r>
              <a:rPr lang="de-DE" sz="1100" b="1" dirty="0"/>
              <a:t>: </a:t>
            </a:r>
            <a:r>
              <a:rPr lang="de-DE" sz="1100" dirty="0" err="1"/>
              <a:t>mean</a:t>
            </a:r>
            <a:r>
              <a:rPr lang="de-DE" sz="1100" dirty="0"/>
              <a:t> </a:t>
            </a:r>
            <a:r>
              <a:rPr lang="de-DE" sz="1100" dirty="0" err="1"/>
              <a:t>Accuracy</a:t>
            </a:r>
            <a:r>
              <a:rPr lang="de-DE" sz="1100" dirty="0"/>
              <a:t> = 0.890</a:t>
            </a:r>
          </a:p>
          <a:p>
            <a:pPr>
              <a:lnSpc>
                <a:spcPct val="150000"/>
              </a:lnSpc>
            </a:pPr>
            <a:r>
              <a:rPr lang="de-DE" sz="1100" b="1" dirty="0" err="1"/>
              <a:t>Decison</a:t>
            </a:r>
            <a:r>
              <a:rPr lang="de-DE" sz="1100" b="1" dirty="0"/>
              <a:t> </a:t>
            </a:r>
            <a:r>
              <a:rPr lang="de-DE" sz="1100" b="1" dirty="0" err="1"/>
              <a:t>Tree</a:t>
            </a:r>
            <a:r>
              <a:rPr lang="de-DE" sz="1100" b="1" dirty="0"/>
              <a:t>: </a:t>
            </a:r>
            <a:r>
              <a:rPr lang="de-DE" sz="1100" dirty="0" err="1"/>
              <a:t>mean</a:t>
            </a:r>
            <a:r>
              <a:rPr lang="de-DE" sz="1100" dirty="0"/>
              <a:t> </a:t>
            </a:r>
            <a:r>
              <a:rPr lang="de-DE" sz="1100" dirty="0" err="1"/>
              <a:t>Accuracy</a:t>
            </a:r>
            <a:r>
              <a:rPr lang="de-DE" sz="1100" dirty="0"/>
              <a:t> = 0.842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69D988-4E25-46BF-A489-7D17711BE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pic>
        <p:nvPicPr>
          <p:cNvPr id="6" name="Google Shape;361;p31">
            <a:extLst>
              <a:ext uri="{FF2B5EF4-FFF2-40B4-BE49-F238E27FC236}">
                <a16:creationId xmlns:a16="http://schemas.microsoft.com/office/drawing/2014/main" id="{8CA155ED-8354-4B39-BA0F-B0551D9C62A1}"/>
              </a:ext>
            </a:extLst>
          </p:cNvPr>
          <p:cNvPicPr preferRelativeResize="0"/>
          <p:nvPr/>
        </p:nvPicPr>
        <p:blipFill>
          <a:blip r:embed="rId2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0481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1ED382-E10D-4468-85C6-4E979BD7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Vorauswahl mit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Crossvalidation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400" b="0" dirty="0">
                <a:solidFill>
                  <a:schemeClr val="bg1">
                    <a:lumMod val="75000"/>
                  </a:schemeClr>
                </a:solidFill>
              </a:rPr>
              <a:t>cv=5</a:t>
            </a:r>
            <a:endParaRPr lang="de-DE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3C7EC9-BAE4-4822-8F9B-33B6F88EB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765567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Anwendung von 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Crossvalidation</a:t>
            </a:r>
            <a:r>
              <a:rPr lang="de-DE" dirty="0">
                <a:solidFill>
                  <a:schemeClr val="bg1">
                    <a:lumMod val="75000"/>
                  </a:schemeClr>
                </a:solidFill>
              </a:rPr>
              <a:t> auf die vier vielversprechendsten Verfahren</a:t>
            </a:r>
          </a:p>
          <a:p>
            <a:pPr>
              <a:lnSpc>
                <a:spcPct val="150000"/>
              </a:lnSpc>
            </a:pPr>
            <a:r>
              <a:rPr lang="de-DE" sz="1600" b="1" dirty="0"/>
              <a:t>Random Forest: </a:t>
            </a:r>
            <a:r>
              <a:rPr lang="de-DE" sz="1600" dirty="0" err="1"/>
              <a:t>mean</a:t>
            </a:r>
            <a:r>
              <a:rPr lang="de-DE" sz="1600" dirty="0"/>
              <a:t> </a:t>
            </a:r>
            <a:r>
              <a:rPr lang="de-DE" sz="1600" dirty="0" err="1"/>
              <a:t>Accuracy</a:t>
            </a:r>
            <a:r>
              <a:rPr lang="de-DE" sz="1600" dirty="0"/>
              <a:t> = 0.906</a:t>
            </a:r>
          </a:p>
          <a:p>
            <a:pPr>
              <a:lnSpc>
                <a:spcPct val="150000"/>
              </a:lnSpc>
            </a:pPr>
            <a:r>
              <a:rPr lang="de-DE" sz="1100" b="1" dirty="0" err="1">
                <a:solidFill>
                  <a:schemeClr val="bg1">
                    <a:lumMod val="75000"/>
                  </a:schemeClr>
                </a:solidFill>
              </a:rPr>
              <a:t>Bagging</a:t>
            </a:r>
            <a:r>
              <a:rPr lang="de-DE" sz="11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</a:rPr>
              <a:t>mean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</a:rPr>
              <a:t>Accuracy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</a:rPr>
              <a:t> = 0.901</a:t>
            </a:r>
          </a:p>
          <a:p>
            <a:pPr>
              <a:lnSpc>
                <a:spcPct val="150000"/>
              </a:lnSpc>
            </a:pPr>
            <a:r>
              <a:rPr lang="de-DE" sz="1100" b="1" dirty="0" err="1">
                <a:solidFill>
                  <a:schemeClr val="bg1">
                    <a:lumMod val="75000"/>
                  </a:schemeClr>
                </a:solidFill>
              </a:rPr>
              <a:t>XGBoost</a:t>
            </a:r>
            <a:r>
              <a:rPr lang="de-DE" sz="11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</a:rPr>
              <a:t>mean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</a:rPr>
              <a:t>Accuracy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</a:rPr>
              <a:t> = 0.890</a:t>
            </a:r>
          </a:p>
          <a:p>
            <a:pPr>
              <a:lnSpc>
                <a:spcPct val="150000"/>
              </a:lnSpc>
            </a:pPr>
            <a:r>
              <a:rPr lang="de-DE" sz="1100" b="1" dirty="0" err="1">
                <a:solidFill>
                  <a:schemeClr val="bg1">
                    <a:lumMod val="75000"/>
                  </a:schemeClr>
                </a:solidFill>
              </a:rPr>
              <a:t>Decison</a:t>
            </a:r>
            <a:r>
              <a:rPr lang="de-DE" sz="1100" b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100" b="1" dirty="0" err="1">
                <a:solidFill>
                  <a:schemeClr val="bg1">
                    <a:lumMod val="75000"/>
                  </a:schemeClr>
                </a:solidFill>
              </a:rPr>
              <a:t>Tree</a:t>
            </a:r>
            <a:r>
              <a:rPr lang="de-DE" sz="1100" b="1" dirty="0">
                <a:solidFill>
                  <a:schemeClr val="bg1">
                    <a:lumMod val="75000"/>
                  </a:schemeClr>
                </a:solidFill>
              </a:rPr>
              <a:t>: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</a:rPr>
              <a:t>mean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1100" dirty="0" err="1">
                <a:solidFill>
                  <a:schemeClr val="bg1">
                    <a:lumMod val="75000"/>
                  </a:schemeClr>
                </a:solidFill>
              </a:rPr>
              <a:t>Accuracy</a:t>
            </a:r>
            <a:r>
              <a:rPr lang="de-DE" sz="1100" dirty="0">
                <a:solidFill>
                  <a:schemeClr val="bg1">
                    <a:lumMod val="75000"/>
                  </a:schemeClr>
                </a:solidFill>
              </a:rPr>
              <a:t> = 0.842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69D988-4E25-46BF-A489-7D17711BE7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6" name="Google Shape;361;p31">
            <a:extLst>
              <a:ext uri="{FF2B5EF4-FFF2-40B4-BE49-F238E27FC236}">
                <a16:creationId xmlns:a16="http://schemas.microsoft.com/office/drawing/2014/main" id="{8CA155ED-8354-4B39-BA0F-B0551D9C62A1}"/>
              </a:ext>
            </a:extLst>
          </p:cNvPr>
          <p:cNvPicPr preferRelativeResize="0"/>
          <p:nvPr/>
        </p:nvPicPr>
        <p:blipFill>
          <a:blip r:embed="rId2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8193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EEDF5-D1A9-47D0-85F9-24DA98BF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5835193" cy="683100"/>
          </a:xfrm>
        </p:spPr>
        <p:txBody>
          <a:bodyPr/>
          <a:lstStyle/>
          <a:p>
            <a:r>
              <a:rPr lang="de-DE" dirty="0" err="1"/>
              <a:t>Randomized</a:t>
            </a:r>
            <a:r>
              <a:rPr lang="de-DE" dirty="0"/>
              <a:t> Search CV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329E74-3D01-49A7-8D85-9F1403536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492189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dirty="0"/>
              <a:t>Zufallsbasierte Suche der besten Parameter mit 30 Ausführungen und jeweils 5fold CV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Ausführung auf Google </a:t>
            </a:r>
            <a:r>
              <a:rPr lang="de-DE" dirty="0" err="1"/>
              <a:t>Colab</a:t>
            </a:r>
            <a:r>
              <a:rPr lang="de-DE" dirty="0"/>
              <a:t> zwecks besserer Performance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b="1" dirty="0"/>
              <a:t>Ergebnis: </a:t>
            </a:r>
            <a:r>
              <a:rPr lang="de-DE" sz="1100" dirty="0"/>
              <a:t>grobe Richtung für weiteres Finetuning</a:t>
            </a:r>
            <a:endParaRPr lang="de-DE" dirty="0"/>
          </a:p>
          <a:p>
            <a:pPr marL="139700" indent="0">
              <a:buNone/>
            </a:pP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{'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229, '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10, '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2, '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0.5, '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90, '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': </a:t>
            </a:r>
            <a:r>
              <a:rPr lang="de-DE" sz="1050" b="0" i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050" b="0" i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endParaRPr lang="de-DE" sz="105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96FA70-3D65-4E60-9E23-C262A0F54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6189F-FC43-4B2E-9EB6-3028BD22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r="36385"/>
          <a:stretch/>
        </p:blipFill>
        <p:spPr>
          <a:xfrm>
            <a:off x="6417636" y="1093089"/>
            <a:ext cx="2957321" cy="29573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8204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BEEDF5-D1A9-47D0-85F9-24DA98BFC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5835193" cy="683100"/>
          </a:xfrm>
        </p:spPr>
        <p:txBody>
          <a:bodyPr/>
          <a:lstStyle/>
          <a:p>
            <a:r>
              <a:rPr lang="de-DE" dirty="0" err="1"/>
              <a:t>Grid</a:t>
            </a:r>
            <a:r>
              <a:rPr lang="de-DE" dirty="0"/>
              <a:t> Search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D329E74-3D01-49A7-8D85-9F1403536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4492189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dirty="0"/>
              <a:t>Weitere Eingrenzung der Parameter.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b="1" dirty="0"/>
              <a:t>Finale Hyperparameter:</a:t>
            </a:r>
          </a:p>
          <a:p>
            <a:pPr marL="139700" indent="0">
              <a:buNone/>
            </a:pP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{'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bootstrap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139700" indent="0">
              <a:buNone/>
            </a:pP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max_depth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70, </a:t>
            </a:r>
          </a:p>
          <a:p>
            <a:pPr marL="139700" indent="0">
              <a:buNone/>
            </a:pP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max_features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0.75, </a:t>
            </a:r>
          </a:p>
          <a:p>
            <a:pPr marL="139700" indent="0">
              <a:buNone/>
            </a:pP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min_samples_leaf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1, </a:t>
            </a:r>
          </a:p>
          <a:p>
            <a:pPr marL="139700" indent="0">
              <a:buNone/>
            </a:pP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min_samples_split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10, </a:t>
            </a:r>
          </a:p>
          <a:p>
            <a:pPr marL="139700" indent="0">
              <a:buNone/>
            </a:pP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n_estimators</a:t>
            </a:r>
            <a:r>
              <a:rPr lang="de-DE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': 300}</a:t>
            </a:r>
            <a:endParaRPr lang="de-DE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496FA70-3D65-4E60-9E23-C262A0F540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C516189F-FC43-4B2E-9EB6-3028BD220F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5" r="36385"/>
          <a:stretch/>
        </p:blipFill>
        <p:spPr>
          <a:xfrm>
            <a:off x="6417636" y="1093089"/>
            <a:ext cx="2957321" cy="295732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7314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36202-9DAE-499A-B572-BA293B9CC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81664"/>
            <a:ext cx="5220300" cy="683100"/>
          </a:xfrm>
        </p:spPr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8CF590-0C46-4236-990C-8363131BE6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CE6C858D-7653-41B9-8A81-11B730369401}"/>
              </a:ext>
            </a:extLst>
          </p:cNvPr>
          <p:cNvGrpSpPr/>
          <p:nvPr/>
        </p:nvGrpSpPr>
        <p:grpSpPr>
          <a:xfrm>
            <a:off x="1093509" y="815419"/>
            <a:ext cx="2943225" cy="4414838"/>
            <a:chOff x="848412" y="848413"/>
            <a:chExt cx="2943225" cy="4414838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E8B138B4-EAA8-42A8-85DD-3BC33A23B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8412" y="848413"/>
              <a:ext cx="2943225" cy="4414838"/>
            </a:xfrm>
            <a:prstGeom prst="rect">
              <a:avLst/>
            </a:prstGeom>
          </p:spPr>
        </p:pic>
        <p:sp>
          <p:nvSpPr>
            <p:cNvPr id="8" name="Geschweifte Klammer rechts 7">
              <a:extLst>
                <a:ext uri="{FF2B5EF4-FFF2-40B4-BE49-F238E27FC236}">
                  <a16:creationId xmlns:a16="http://schemas.microsoft.com/office/drawing/2014/main" id="{9DA6DCF7-82FF-4214-89E8-76D9C867C81B}"/>
                </a:ext>
              </a:extLst>
            </p:cNvPr>
            <p:cNvSpPr/>
            <p:nvPr/>
          </p:nvSpPr>
          <p:spPr>
            <a:xfrm>
              <a:off x="1915056" y="2776194"/>
              <a:ext cx="45719" cy="9144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4FAA1D4B-8B3F-413B-9C48-D34625536569}"/>
                </a:ext>
              </a:extLst>
            </p:cNvPr>
            <p:cNvSpPr txBox="1"/>
            <p:nvPr/>
          </p:nvSpPr>
          <p:spPr>
            <a:xfrm>
              <a:off x="1915056" y="3079505"/>
              <a:ext cx="142344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Preishistorie</a:t>
              </a: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11A5487-2933-43AF-83C9-7DA7677737AD}"/>
              </a:ext>
            </a:extLst>
          </p:cNvPr>
          <p:cNvGrpSpPr/>
          <p:nvPr/>
        </p:nvGrpSpPr>
        <p:grpSpPr>
          <a:xfrm>
            <a:off x="4751120" y="1486656"/>
            <a:ext cx="3711242" cy="1666610"/>
            <a:chOff x="4473029" y="1822597"/>
            <a:chExt cx="3711242" cy="1666610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0F713495-52F1-4294-821A-46ADFCB364A1}"/>
                </a:ext>
              </a:extLst>
            </p:cNvPr>
            <p:cNvSpPr txBox="1"/>
            <p:nvPr/>
          </p:nvSpPr>
          <p:spPr>
            <a:xfrm>
              <a:off x="4473029" y="1822597"/>
              <a:ext cx="2078924" cy="1666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Top 5 Features</a:t>
              </a:r>
            </a:p>
            <a:p>
              <a:pPr>
                <a:lnSpc>
                  <a:spcPct val="150000"/>
                </a:lnSpc>
              </a:pPr>
              <a:r>
                <a:rPr lang="de-DE" sz="12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Price_In_Eur</a:t>
              </a:r>
              <a:endParaRPr lang="de-DE" sz="12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days_remainig</a:t>
              </a:r>
              <a:endParaRPr lang="de-DE" sz="12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previous_requests</a:t>
              </a:r>
              <a:endParaRPr lang="de-DE" sz="12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 err="1">
                  <a:latin typeface="Poppins Light" panose="00000400000000000000" pitchFamily="2" charset="0"/>
                  <a:cs typeface="Poppins Light" panose="00000400000000000000" pitchFamily="2" charset="0"/>
                </a:rPr>
                <a:t>price_of_next_flight</a:t>
              </a:r>
              <a:endParaRPr lang="de-DE" sz="1200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de-DE" sz="1200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(last Price)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4B3DE89B-90F3-4993-86E7-05B5CE4D542A}"/>
                </a:ext>
              </a:extLst>
            </p:cNvPr>
            <p:cNvSpPr txBox="1"/>
            <p:nvPr/>
          </p:nvSpPr>
          <p:spPr>
            <a:xfrm>
              <a:off x="6273616" y="1822597"/>
              <a:ext cx="1910655" cy="1666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de-DE" b="1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  <a:p>
              <a:pPr>
                <a:lnSpc>
                  <a:spcPct val="150000"/>
                </a:lnSpc>
              </a:pPr>
              <a:r>
                <a:rPr lang="de-DE" sz="120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12,7 %</a:t>
              </a:r>
            </a:p>
            <a:p>
              <a:pPr>
                <a:lnSpc>
                  <a:spcPct val="150000"/>
                </a:lnSpc>
              </a:pPr>
              <a:r>
                <a:rPr lang="de-DE" sz="120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12,6 %</a:t>
              </a:r>
            </a:p>
            <a:p>
              <a:pPr>
                <a:lnSpc>
                  <a:spcPct val="150000"/>
                </a:lnSpc>
              </a:pPr>
              <a:r>
                <a:rPr lang="de-DE" sz="120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6,3 %</a:t>
              </a:r>
            </a:p>
            <a:p>
              <a:pPr>
                <a:lnSpc>
                  <a:spcPct val="150000"/>
                </a:lnSpc>
              </a:pPr>
              <a:r>
                <a:rPr lang="de-DE" sz="120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4,1 %</a:t>
              </a:r>
            </a:p>
            <a:p>
              <a:pPr>
                <a:lnSpc>
                  <a:spcPct val="150000"/>
                </a:lnSpc>
              </a:pPr>
              <a:r>
                <a:rPr lang="de-DE" sz="1200" b="1" dirty="0">
                  <a:latin typeface="Poppins Light" panose="00000400000000000000" pitchFamily="2" charset="0"/>
                  <a:cs typeface="Poppins Light" panose="00000400000000000000" pitchFamily="2" charset="0"/>
                </a:rPr>
                <a:t>3,7 %</a:t>
              </a:r>
              <a:endParaRPr lang="de-DE" b="1" dirty="0">
                <a:latin typeface="Poppins Light" panose="00000400000000000000" pitchFamily="2" charset="0"/>
                <a:cs typeface="Poppins Light" panose="00000400000000000000" pitchFamily="2" charset="0"/>
              </a:endParaRPr>
            </a:p>
          </p:txBody>
        </p:sp>
      </p:grpSp>
      <p:sp>
        <p:nvSpPr>
          <p:cNvPr id="14" name="Textfeld 13">
            <a:extLst>
              <a:ext uri="{FF2B5EF4-FFF2-40B4-BE49-F238E27FC236}">
                <a16:creationId xmlns:a16="http://schemas.microsoft.com/office/drawing/2014/main" id="{0E13924C-8DF2-40FA-A601-FBC255A7E3D5}"/>
              </a:ext>
            </a:extLst>
          </p:cNvPr>
          <p:cNvSpPr txBox="1"/>
          <p:nvPr/>
        </p:nvSpPr>
        <p:spPr>
          <a:xfrm>
            <a:off x="4673043" y="3585692"/>
            <a:ext cx="303856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Die „unwichtigsten“ 9 Features können ohne </a:t>
            </a:r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-Verlust entfernt werden.</a:t>
            </a:r>
            <a:endParaRPr lang="de-DE" sz="105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17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7B87D23-447A-433C-B8EB-9EB9CA70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Google Shape;336;p30">
            <a:extLst>
              <a:ext uri="{FF2B5EF4-FFF2-40B4-BE49-F238E27FC236}">
                <a16:creationId xmlns:a16="http://schemas.microsoft.com/office/drawing/2014/main" id="{12B3D041-D70A-46DA-9DEF-78467D4EE1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1" name="Google Shape;337;p30">
            <a:extLst>
              <a:ext uri="{FF2B5EF4-FFF2-40B4-BE49-F238E27FC236}">
                <a16:creationId xmlns:a16="http://schemas.microsoft.com/office/drawing/2014/main" id="{AFFA7BC9-CAA1-4ED8-BB62-340512005C5A}"/>
              </a:ext>
            </a:extLst>
          </p:cNvPr>
          <p:cNvGrpSpPr/>
          <p:nvPr/>
        </p:nvGrpSpPr>
        <p:grpSpPr>
          <a:xfrm rot="2700000">
            <a:off x="4446023" y="748300"/>
            <a:ext cx="3040276" cy="1338140"/>
            <a:chOff x="1047099" y="2241353"/>
            <a:chExt cx="3040276" cy="1338140"/>
          </a:xfrm>
        </p:grpSpPr>
        <p:sp>
          <p:nvSpPr>
            <p:cNvPr id="12" name="Google Shape;338;p30">
              <a:extLst>
                <a:ext uri="{FF2B5EF4-FFF2-40B4-BE49-F238E27FC236}">
                  <a16:creationId xmlns:a16="http://schemas.microsoft.com/office/drawing/2014/main" id="{3B651EBF-4542-4C65-820E-4C20DE4512B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" name="Google Shape;339;p30">
              <a:extLst>
                <a:ext uri="{FF2B5EF4-FFF2-40B4-BE49-F238E27FC236}">
                  <a16:creationId xmlns:a16="http://schemas.microsoft.com/office/drawing/2014/main" id="{2651E861-BE62-4665-A3F3-B0725F98FF0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340;p30">
              <a:extLst>
                <a:ext uri="{FF2B5EF4-FFF2-40B4-BE49-F238E27FC236}">
                  <a16:creationId xmlns:a16="http://schemas.microsoft.com/office/drawing/2014/main" id="{45D53B22-B4E3-4803-955E-05BD27407AC6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Problembeschreibung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" name="Google Shape;342;p30">
            <a:extLst>
              <a:ext uri="{FF2B5EF4-FFF2-40B4-BE49-F238E27FC236}">
                <a16:creationId xmlns:a16="http://schemas.microsoft.com/office/drawing/2014/main" id="{292FB884-00B7-4E82-BFCA-AD2AD656D585}"/>
              </a:ext>
            </a:extLst>
          </p:cNvPr>
          <p:cNvGrpSpPr/>
          <p:nvPr/>
        </p:nvGrpSpPr>
        <p:grpSpPr>
          <a:xfrm rot="2700000">
            <a:off x="4926042" y="2585671"/>
            <a:ext cx="3040276" cy="1338590"/>
            <a:chOff x="2957320" y="2240903"/>
            <a:chExt cx="3040276" cy="1338590"/>
          </a:xfrm>
        </p:grpSpPr>
        <p:sp>
          <p:nvSpPr>
            <p:cNvPr id="17" name="Google Shape;343;p30">
              <a:extLst>
                <a:ext uri="{FF2B5EF4-FFF2-40B4-BE49-F238E27FC236}">
                  <a16:creationId xmlns:a16="http://schemas.microsoft.com/office/drawing/2014/main" id="{EF18D554-72D2-4EF5-B829-8E2C0A6F06E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" name="Google Shape;344;p30">
              <a:extLst>
                <a:ext uri="{FF2B5EF4-FFF2-40B4-BE49-F238E27FC236}">
                  <a16:creationId xmlns:a16="http://schemas.microsoft.com/office/drawing/2014/main" id="{FE14605C-6A84-46DF-965F-609296AE017C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345;p30">
              <a:extLst>
                <a:ext uri="{FF2B5EF4-FFF2-40B4-BE49-F238E27FC236}">
                  <a16:creationId xmlns:a16="http://schemas.microsoft.com/office/drawing/2014/main" id="{3F38B718-B516-4AAF-9556-D1D7B21C8AF0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Modell Auswahl &amp; Training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" name="Google Shape;347;p30">
            <a:extLst>
              <a:ext uri="{FF2B5EF4-FFF2-40B4-BE49-F238E27FC236}">
                <a16:creationId xmlns:a16="http://schemas.microsoft.com/office/drawing/2014/main" id="{EEAD8C51-559E-46BF-BC4B-EA4D342AB76D}"/>
              </a:ext>
            </a:extLst>
          </p:cNvPr>
          <p:cNvGrpSpPr/>
          <p:nvPr/>
        </p:nvGrpSpPr>
        <p:grpSpPr>
          <a:xfrm rot="2700000">
            <a:off x="4447137" y="3503120"/>
            <a:ext cx="3040276" cy="1341290"/>
            <a:chOff x="4877339" y="2238203"/>
            <a:chExt cx="3040276" cy="1341290"/>
          </a:xfrm>
        </p:grpSpPr>
        <p:sp>
          <p:nvSpPr>
            <p:cNvPr id="22" name="Google Shape;348;p30">
              <a:extLst>
                <a:ext uri="{FF2B5EF4-FFF2-40B4-BE49-F238E27FC236}">
                  <a16:creationId xmlns:a16="http://schemas.microsoft.com/office/drawing/2014/main" id="{2F85AF28-9F87-4C5E-9044-7CB4ACDC2A4E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349;p30">
              <a:extLst>
                <a:ext uri="{FF2B5EF4-FFF2-40B4-BE49-F238E27FC236}">
                  <a16:creationId xmlns:a16="http://schemas.microsoft.com/office/drawing/2014/main" id="{65154C3C-6783-4BFB-AF9D-E862D060AAFC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350;p30">
              <a:extLst>
                <a:ext uri="{FF2B5EF4-FFF2-40B4-BE49-F238E27FC236}">
                  <a16:creationId xmlns:a16="http://schemas.microsoft.com/office/drawing/2014/main" id="{C92CADAF-4039-456A-8492-00BD1BD288D8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Ergebnisse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" name="Google Shape;342;p30">
            <a:extLst>
              <a:ext uri="{FF2B5EF4-FFF2-40B4-BE49-F238E27FC236}">
                <a16:creationId xmlns:a16="http://schemas.microsoft.com/office/drawing/2014/main" id="{FFB59089-80B3-48BB-9903-A47AD8447129}"/>
              </a:ext>
            </a:extLst>
          </p:cNvPr>
          <p:cNvGrpSpPr/>
          <p:nvPr/>
        </p:nvGrpSpPr>
        <p:grpSpPr>
          <a:xfrm rot="2700000">
            <a:off x="4965989" y="1666873"/>
            <a:ext cx="3040276" cy="1338590"/>
            <a:chOff x="2957320" y="2240903"/>
            <a:chExt cx="3040276" cy="1338590"/>
          </a:xfrm>
        </p:grpSpPr>
        <p:sp>
          <p:nvSpPr>
            <p:cNvPr id="27" name="Google Shape;343;p30">
              <a:extLst>
                <a:ext uri="{FF2B5EF4-FFF2-40B4-BE49-F238E27FC236}">
                  <a16:creationId xmlns:a16="http://schemas.microsoft.com/office/drawing/2014/main" id="{CB9D8866-4F62-471B-B96F-5C4327BC10A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" name="Google Shape;344;p30">
              <a:extLst>
                <a:ext uri="{FF2B5EF4-FFF2-40B4-BE49-F238E27FC236}">
                  <a16:creationId xmlns:a16="http://schemas.microsoft.com/office/drawing/2014/main" id="{F6764907-AF9A-4EFB-966D-D91DFDF2C4FA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345;p30">
              <a:extLst>
                <a:ext uri="{FF2B5EF4-FFF2-40B4-BE49-F238E27FC236}">
                  <a16:creationId xmlns:a16="http://schemas.microsoft.com/office/drawing/2014/main" id="{35C8C1DD-FC71-4684-A5E3-A2FC0F843F3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 Engineering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87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</p:spTree>
    <p:extLst>
      <p:ext uri="{BB962C8B-B14F-4D97-AF65-F5344CB8AC3E}">
        <p14:creationId xmlns:p14="http://schemas.microsoft.com/office/powerpoint/2010/main" val="476139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779C5C-68C3-4DDF-97E5-96177CBE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6669464" cy="683100"/>
          </a:xfrm>
        </p:spPr>
        <p:txBody>
          <a:bodyPr/>
          <a:lstStyle/>
          <a:p>
            <a:r>
              <a:rPr lang="de-DE" sz="2800" b="0" dirty="0"/>
              <a:t>2. Verfahren: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E84E31-B422-4592-B7B0-EB0E5F51D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  <p:sp>
        <p:nvSpPr>
          <p:cNvPr id="6" name="Textplatzhalter 2">
            <a:extLst>
              <a:ext uri="{FF2B5EF4-FFF2-40B4-BE49-F238E27FC236}">
                <a16:creationId xmlns:a16="http://schemas.microsoft.com/office/drawing/2014/main" id="{C8781CB4-DA89-4D66-849B-EA90E145F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8603" y="2018938"/>
            <a:ext cx="5687796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sz="1200" b="1" dirty="0"/>
              <a:t>Experimentelles Vorgehen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Testen verschiedener Netzwerkarchitekturen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Testen verschiedener Optimizer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Testen verschiedener Batch Größen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1200" dirty="0"/>
              <a:t>Testen verschiedener </a:t>
            </a:r>
            <a:r>
              <a:rPr lang="de-DE" sz="1200" dirty="0" err="1"/>
              <a:t>Epoch</a:t>
            </a:r>
            <a:r>
              <a:rPr lang="de-DE" sz="1200" dirty="0"/>
              <a:t> Laufzeiten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139700" indent="0">
              <a:buNone/>
            </a:pPr>
            <a:r>
              <a:rPr lang="de-DE" sz="1200" dirty="0"/>
              <a:t>Ebenfalls auf </a:t>
            </a:r>
            <a:r>
              <a:rPr lang="de-DE" sz="1200" dirty="0" err="1"/>
              <a:t>Colab</a:t>
            </a:r>
            <a:r>
              <a:rPr lang="de-DE" sz="1200" dirty="0"/>
              <a:t> GPU Instanz trainiert.</a:t>
            </a:r>
          </a:p>
        </p:txBody>
      </p:sp>
    </p:spTree>
    <p:extLst>
      <p:ext uri="{BB962C8B-B14F-4D97-AF65-F5344CB8AC3E}">
        <p14:creationId xmlns:p14="http://schemas.microsoft.com/office/powerpoint/2010/main" val="419463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8B779C5C-68C3-4DDF-97E5-96177CBE7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6669464" cy="683100"/>
          </a:xfrm>
        </p:spPr>
        <p:txBody>
          <a:bodyPr/>
          <a:lstStyle/>
          <a:p>
            <a:r>
              <a:rPr lang="de-DE" sz="2800" b="0" dirty="0"/>
              <a:t>2. Verfahren:</a:t>
            </a:r>
            <a:r>
              <a:rPr lang="de-DE" sz="3200" dirty="0"/>
              <a:t> </a:t>
            </a:r>
            <a:r>
              <a:rPr lang="de-DE" sz="3200" dirty="0" err="1"/>
              <a:t>Neural</a:t>
            </a:r>
            <a:r>
              <a:rPr lang="de-DE" sz="3200" dirty="0"/>
              <a:t> Network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DE84E31-B422-4592-B7B0-EB0E5F51D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39EF204F-C22C-4E62-87CA-64532C21F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72" y="1973536"/>
            <a:ext cx="2905085" cy="233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platzhalter 2">
            <a:extLst>
              <a:ext uri="{FF2B5EF4-FFF2-40B4-BE49-F238E27FC236}">
                <a16:creationId xmlns:a16="http://schemas.microsoft.com/office/drawing/2014/main" id="{679115FC-A928-41B4-B094-14F94E0CAD67}"/>
              </a:ext>
            </a:extLst>
          </p:cNvPr>
          <p:cNvSpPr txBox="1">
            <a:spLocks/>
          </p:cNvSpPr>
          <p:nvPr/>
        </p:nvSpPr>
        <p:spPr>
          <a:xfrm>
            <a:off x="3670142" y="2250280"/>
            <a:ext cx="2738805" cy="1298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Poppins Light"/>
              <a:buChar char="￮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●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○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Poppins Light"/>
              <a:buChar char="■"/>
              <a:defRPr sz="1400" b="0" i="0" u="none" strike="noStrike" cap="none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marL="139700" indent="0">
              <a:buFont typeface="Poppins Light"/>
              <a:buNone/>
            </a:pPr>
            <a:r>
              <a:rPr lang="de-DE" sz="1000" dirty="0" err="1">
                <a:latin typeface="Arial monospaced for SAP" panose="020B0609020202030204" pitchFamily="49" charset="0"/>
              </a:rPr>
              <a:t>optimizer</a:t>
            </a:r>
            <a:r>
              <a:rPr lang="de-DE" sz="1000" dirty="0">
                <a:latin typeface="Arial monospaced for SAP" panose="020B0609020202030204" pitchFamily="49" charset="0"/>
              </a:rPr>
              <a:t>= ‚</a:t>
            </a:r>
            <a:r>
              <a:rPr lang="de-DE" sz="1000" dirty="0" err="1">
                <a:latin typeface="Arial monospaced for SAP" panose="020B0609020202030204" pitchFamily="49" charset="0"/>
              </a:rPr>
              <a:t>adam</a:t>
            </a:r>
            <a:r>
              <a:rPr lang="de-DE" sz="1000" dirty="0">
                <a:latin typeface="Arial monospaced for SAP" panose="020B0609020202030204" pitchFamily="49" charset="0"/>
              </a:rPr>
              <a:t>‘</a:t>
            </a:r>
          </a:p>
          <a:p>
            <a:pPr marL="139700" indent="0">
              <a:buFont typeface="Poppins Light"/>
              <a:buNone/>
            </a:pPr>
            <a:r>
              <a:rPr lang="de-DE" sz="1000" dirty="0" err="1">
                <a:latin typeface="Arial monospaced for SAP" panose="020B0609020202030204" pitchFamily="49" charset="0"/>
              </a:rPr>
              <a:t>loss</a:t>
            </a:r>
            <a:r>
              <a:rPr lang="de-DE" sz="1000" dirty="0">
                <a:latin typeface="Arial monospaced for SAP" panose="020B0609020202030204" pitchFamily="49" charset="0"/>
              </a:rPr>
              <a:t> = ‚</a:t>
            </a:r>
            <a:r>
              <a:rPr lang="de-DE" sz="1000" dirty="0" err="1">
                <a:latin typeface="Arial monospaced for SAP" panose="020B0609020202030204" pitchFamily="49" charset="0"/>
              </a:rPr>
              <a:t>binary_crossentropy</a:t>
            </a:r>
            <a:r>
              <a:rPr lang="de-DE" sz="1000" dirty="0">
                <a:latin typeface="Arial monospaced for SAP" panose="020B0609020202030204" pitchFamily="49" charset="0"/>
              </a:rPr>
              <a:t>‘</a:t>
            </a:r>
          </a:p>
          <a:p>
            <a:pPr marL="139700" indent="0">
              <a:buFont typeface="Poppins Light"/>
              <a:buNone/>
            </a:pPr>
            <a:endParaRPr lang="de-DE" sz="1000" dirty="0">
              <a:latin typeface="Arial monospaced for SAP" panose="020B0609020202030204" pitchFamily="49" charset="0"/>
            </a:endParaRPr>
          </a:p>
          <a:p>
            <a:pPr marL="139700" indent="0">
              <a:buFont typeface="Poppins Light"/>
              <a:buNone/>
            </a:pPr>
            <a:r>
              <a:rPr lang="de-DE" sz="1000" dirty="0" err="1">
                <a:latin typeface="Arial monospaced for SAP" panose="020B0609020202030204" pitchFamily="49" charset="0"/>
              </a:rPr>
              <a:t>batch_size</a:t>
            </a:r>
            <a:r>
              <a:rPr lang="de-DE" sz="1000" dirty="0">
                <a:latin typeface="Arial monospaced for SAP" panose="020B0609020202030204" pitchFamily="49" charset="0"/>
              </a:rPr>
              <a:t> = 4096</a:t>
            </a:r>
          </a:p>
          <a:p>
            <a:pPr marL="139700" indent="0">
              <a:buFont typeface="Poppins Light"/>
              <a:buNone/>
            </a:pPr>
            <a:r>
              <a:rPr lang="de-DE" sz="1000" dirty="0" err="1">
                <a:latin typeface="Arial monospaced for SAP" panose="020B0609020202030204" pitchFamily="49" charset="0"/>
              </a:rPr>
              <a:t>epochs</a:t>
            </a:r>
            <a:r>
              <a:rPr lang="de-DE" sz="1000" dirty="0">
                <a:latin typeface="Arial monospaced for SAP" panose="020B0609020202030204" pitchFamily="49" charset="0"/>
              </a:rPr>
              <a:t> = 200</a:t>
            </a:r>
          </a:p>
        </p:txBody>
      </p:sp>
    </p:spTree>
    <p:extLst>
      <p:ext uri="{BB962C8B-B14F-4D97-AF65-F5344CB8AC3E}">
        <p14:creationId xmlns:p14="http://schemas.microsoft.com/office/powerpoint/2010/main" val="822114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FD3F8013-303F-4FEF-808D-D03219498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13638"/>
            <a:ext cx="5220300" cy="683100"/>
          </a:xfrm>
        </p:spPr>
        <p:txBody>
          <a:bodyPr/>
          <a:lstStyle/>
          <a:p>
            <a:r>
              <a:rPr lang="de-DE" dirty="0"/>
              <a:t>Loss &amp; </a:t>
            </a:r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9451B2-1449-419F-B01C-50340784E0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E4FB3D7-78C8-46AF-88E9-8242E3F53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78240"/>
            <a:ext cx="4286250" cy="25717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48FEA85-DEDD-4066-8C56-726E049F2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331" y="1478240"/>
            <a:ext cx="4377572" cy="262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9385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007909" y="2236800"/>
            <a:ext cx="5128182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Ergebnisse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84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5" y="1755373"/>
            <a:ext cx="4608000" cy="2618400"/>
          </a:xfrm>
        </p:spPr>
        <p:txBody>
          <a:bodyPr/>
          <a:lstStyle/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Random Forest		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Test </a:t>
            </a: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Accuracy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:</a:t>
            </a: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0.9301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Neural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Network		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Test </a:t>
            </a: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Accuracy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:</a:t>
            </a: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0.9313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0C66D6-7FBB-498E-BF74-2431AAF59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76"/>
          <a:stretch/>
        </p:blipFill>
        <p:spPr>
          <a:xfrm>
            <a:off x="1267905" y="2413528"/>
            <a:ext cx="2628108" cy="86922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3F3FC8-35C2-489A-8C24-A3022CEB28FD}"/>
              </a:ext>
            </a:extLst>
          </p:cNvPr>
          <p:cNvCxnSpPr/>
          <p:nvPr/>
        </p:nvCxnSpPr>
        <p:spPr>
          <a:xfrm>
            <a:off x="1267905" y="3393650"/>
            <a:ext cx="4529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339B7810-30D1-4B1A-B1F7-8C1E3CC6D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7" y="3838138"/>
            <a:ext cx="2500647" cy="82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871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5" y="1755373"/>
            <a:ext cx="4608000" cy="2618400"/>
          </a:xfrm>
        </p:spPr>
        <p:txBody>
          <a:bodyPr/>
          <a:lstStyle/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Random Forest		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Test </a:t>
            </a: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Accuracy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:</a:t>
            </a: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0.9301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endParaRPr kumimoji="0" lang="de-DE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  <a:p>
            <a:pPr marL="12700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FEFEF"/>
              </a:buClr>
              <a:buSzPts val="1600"/>
              <a:buFont typeface="Poppins Light"/>
              <a:buNone/>
              <a:tabLst/>
              <a:defRPr/>
            </a:pPr>
            <a:r>
              <a:rPr kumimoji="0" lang="de-D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Neural</a:t>
            </a:r>
            <a:r>
              <a:rPr kumimoji="0" lang="de-DE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Network		</a:t>
            </a:r>
            <a:r>
              <a:rPr kumimoji="0" lang="de-DE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Test </a:t>
            </a:r>
            <a:r>
              <a:rPr kumimoji="0" lang="de-DE" sz="11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Accuracy</a:t>
            </a:r>
            <a:r>
              <a:rPr kumimoji="0" lang="de-DE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:</a:t>
            </a:r>
            <a:r>
              <a:rPr kumimoji="0" lang="de-DE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Poppins Light"/>
                <a:cs typeface="Poppins Light"/>
                <a:sym typeface="Poppins Light"/>
              </a:rPr>
              <a:t> 0.9313</a:t>
            </a:r>
            <a:endParaRPr kumimoji="0" lang="de-DE" sz="1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oppins Light"/>
              <a:cs typeface="Poppins Light"/>
              <a:sym typeface="Poppins Light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0C66D6-7FBB-498E-BF74-2431AAF59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76"/>
          <a:stretch/>
        </p:blipFill>
        <p:spPr>
          <a:xfrm>
            <a:off x="1267905" y="2413528"/>
            <a:ext cx="2628108" cy="86922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3F3FC8-35C2-489A-8C24-A3022CEB28FD}"/>
              </a:ext>
            </a:extLst>
          </p:cNvPr>
          <p:cNvCxnSpPr/>
          <p:nvPr/>
        </p:nvCxnSpPr>
        <p:spPr>
          <a:xfrm>
            <a:off x="1267905" y="3393650"/>
            <a:ext cx="4529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339B7810-30D1-4B1A-B1F7-8C1E3CC6D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7" y="3838138"/>
            <a:ext cx="2500647" cy="82180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556BE6-1CAA-4CD1-B6ED-53A919703B12}"/>
              </a:ext>
            </a:extLst>
          </p:cNvPr>
          <p:cNvSpPr/>
          <p:nvPr/>
        </p:nvSpPr>
        <p:spPr>
          <a:xfrm>
            <a:off x="2554663" y="3803715"/>
            <a:ext cx="367645" cy="485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ADA6C5-8596-444D-9ABE-0F26D269007D}"/>
              </a:ext>
            </a:extLst>
          </p:cNvPr>
          <p:cNvSpPr/>
          <p:nvPr/>
        </p:nvSpPr>
        <p:spPr>
          <a:xfrm>
            <a:off x="2535610" y="2413528"/>
            <a:ext cx="367645" cy="505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77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5" y="1755373"/>
            <a:ext cx="4608000" cy="2618400"/>
          </a:xfrm>
        </p:spPr>
        <p:txBody>
          <a:bodyPr/>
          <a:lstStyle/>
          <a:p>
            <a:pPr marL="127000" indent="0">
              <a:buNone/>
            </a:pPr>
            <a:r>
              <a:rPr lang="de-DE" b="1" dirty="0"/>
              <a:t>Random Forest		</a:t>
            </a:r>
            <a:r>
              <a:rPr lang="de-DE" sz="1100" dirty="0"/>
              <a:t>Test </a:t>
            </a:r>
            <a:r>
              <a:rPr lang="de-DE" sz="1100" dirty="0" err="1"/>
              <a:t>Accuracy</a:t>
            </a:r>
            <a:r>
              <a:rPr lang="de-DE" sz="1100" dirty="0"/>
              <a:t>:</a:t>
            </a:r>
            <a:r>
              <a:rPr lang="de-DE" sz="1100" b="1" dirty="0"/>
              <a:t> 0.9301</a:t>
            </a:r>
            <a:endParaRPr lang="de-DE" b="1" dirty="0"/>
          </a:p>
          <a:p>
            <a:pPr marL="127000" indent="0">
              <a:buNone/>
            </a:pPr>
            <a:endParaRPr lang="de-DE" dirty="0"/>
          </a:p>
          <a:p>
            <a:pPr marL="127000" indent="0">
              <a:buNone/>
            </a:pPr>
            <a:endParaRPr lang="de-DE" dirty="0"/>
          </a:p>
          <a:p>
            <a:pPr marL="127000" indent="0">
              <a:buNone/>
            </a:pPr>
            <a:endParaRPr lang="de-DE" dirty="0"/>
          </a:p>
          <a:p>
            <a:pPr marL="127000" indent="0">
              <a:buNone/>
            </a:pPr>
            <a:endParaRPr lang="de-DE" dirty="0"/>
          </a:p>
          <a:p>
            <a:pPr marL="127000" indent="0">
              <a:buNone/>
            </a:pPr>
            <a:r>
              <a:rPr lang="de-DE" b="1" dirty="0" err="1"/>
              <a:t>Neural</a:t>
            </a:r>
            <a:r>
              <a:rPr lang="de-DE" b="1" dirty="0"/>
              <a:t> Network		</a:t>
            </a:r>
            <a:r>
              <a:rPr lang="de-DE" sz="1600" dirty="0"/>
              <a:t> </a:t>
            </a:r>
            <a:r>
              <a:rPr lang="de-DE" sz="1100" dirty="0"/>
              <a:t>Test </a:t>
            </a:r>
            <a:r>
              <a:rPr lang="de-DE" sz="1100" dirty="0" err="1"/>
              <a:t>Accuracy</a:t>
            </a:r>
            <a:r>
              <a:rPr lang="de-DE" sz="1100" dirty="0"/>
              <a:t>:</a:t>
            </a:r>
            <a:r>
              <a:rPr lang="de-DE" sz="1100" b="1" dirty="0"/>
              <a:t> 0.9313</a:t>
            </a:r>
            <a:endParaRPr lang="de-DE" b="1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80C66D6-7FBB-498E-BF74-2431AAF59C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976"/>
          <a:stretch/>
        </p:blipFill>
        <p:spPr>
          <a:xfrm>
            <a:off x="1267905" y="2413528"/>
            <a:ext cx="2628108" cy="869226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3F3FC8-35C2-489A-8C24-A3022CEB28FD}"/>
              </a:ext>
            </a:extLst>
          </p:cNvPr>
          <p:cNvCxnSpPr/>
          <p:nvPr/>
        </p:nvCxnSpPr>
        <p:spPr>
          <a:xfrm>
            <a:off x="1267905" y="3393650"/>
            <a:ext cx="45295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339B7810-30D1-4B1A-B1F7-8C1E3CC6D4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5237" y="3838138"/>
            <a:ext cx="2500647" cy="821809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1556BE6-1CAA-4CD1-B6ED-53A919703B12}"/>
              </a:ext>
            </a:extLst>
          </p:cNvPr>
          <p:cNvSpPr/>
          <p:nvPr/>
        </p:nvSpPr>
        <p:spPr>
          <a:xfrm>
            <a:off x="1965489" y="3803715"/>
            <a:ext cx="471338" cy="485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DADA6C5-8596-444D-9ABE-0F26D269007D}"/>
              </a:ext>
            </a:extLst>
          </p:cNvPr>
          <p:cNvSpPr/>
          <p:nvPr/>
        </p:nvSpPr>
        <p:spPr>
          <a:xfrm>
            <a:off x="1937160" y="2433760"/>
            <a:ext cx="471338" cy="4854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5615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71124-B416-4ED5-85CB-DCDD317C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301060" cy="683100"/>
          </a:xfrm>
        </p:spPr>
        <p:txBody>
          <a:bodyPr/>
          <a:lstStyle/>
          <a:p>
            <a:r>
              <a:rPr lang="de-DE" dirty="0"/>
              <a:t>AUC-ROC Kurve  </a:t>
            </a:r>
            <a:r>
              <a:rPr lang="de-DE" sz="2400" b="0" dirty="0"/>
              <a:t>RF vs. NN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45DCC6-A156-4DCF-8631-526BB18A5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778372-0CA6-48A6-A20F-D9ABD60F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088" y="1647138"/>
            <a:ext cx="5490458" cy="32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53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71124-B416-4ED5-85CB-DCDD317C1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301060" cy="683100"/>
          </a:xfrm>
        </p:spPr>
        <p:txBody>
          <a:bodyPr/>
          <a:lstStyle/>
          <a:p>
            <a:r>
              <a:rPr lang="de-DE" dirty="0"/>
              <a:t>AUC-ROC Kurve  </a:t>
            </a:r>
            <a:r>
              <a:rPr lang="de-DE" sz="2400" b="0" dirty="0"/>
              <a:t>RF vs. NN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B45DCC6-A156-4DCF-8631-526BB18A5E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A778372-0CA6-48A6-A20F-D9ABD60F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4088" y="1647138"/>
            <a:ext cx="5490458" cy="329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74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7209936" y="3804896"/>
            <a:ext cx="92092" cy="4429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5836B7A-3F49-4C1F-9C98-0B05A7BC0F36}"/>
              </a:ext>
            </a:extLst>
          </p:cNvPr>
          <p:cNvSpPr/>
          <p:nvPr/>
        </p:nvSpPr>
        <p:spPr>
          <a:xfrm>
            <a:off x="1414360" y="2282711"/>
            <a:ext cx="6006095" cy="2039309"/>
          </a:xfrm>
          <a:custGeom>
            <a:avLst/>
            <a:gdLst>
              <a:gd name="connsiteX0" fmla="*/ 0 w 6006095"/>
              <a:gd name="connsiteY0" fmla="*/ 0 h 2039309"/>
              <a:gd name="connsiteX1" fmla="*/ 1374889 w 6006095"/>
              <a:gd name="connsiteY1" fmla="*/ 19735 h 2039309"/>
              <a:gd name="connsiteX2" fmla="*/ 3026072 w 6006095"/>
              <a:gd name="connsiteY2" fmla="*/ 98676 h 2039309"/>
              <a:gd name="connsiteX3" fmla="*/ 4183873 w 6006095"/>
              <a:gd name="connsiteY3" fmla="*/ 368391 h 2039309"/>
              <a:gd name="connsiteX4" fmla="*/ 4795666 w 6006095"/>
              <a:gd name="connsiteY4" fmla="*/ 1414360 h 2039309"/>
              <a:gd name="connsiteX5" fmla="*/ 5446929 w 6006095"/>
              <a:gd name="connsiteY5" fmla="*/ 1934054 h 2039309"/>
              <a:gd name="connsiteX6" fmla="*/ 6006095 w 6006095"/>
              <a:gd name="connsiteY6" fmla="*/ 2039309 h 2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6095" h="2039309">
                <a:moveTo>
                  <a:pt x="0" y="0"/>
                </a:moveTo>
                <a:cubicBezTo>
                  <a:pt x="435272" y="1644"/>
                  <a:pt x="870544" y="3289"/>
                  <a:pt x="1374889" y="19735"/>
                </a:cubicBezTo>
                <a:cubicBezTo>
                  <a:pt x="1879234" y="36181"/>
                  <a:pt x="2557908" y="40567"/>
                  <a:pt x="3026072" y="98676"/>
                </a:cubicBezTo>
                <a:cubicBezTo>
                  <a:pt x="3494236" y="156785"/>
                  <a:pt x="3888941" y="149110"/>
                  <a:pt x="4183873" y="368391"/>
                </a:cubicBezTo>
                <a:cubicBezTo>
                  <a:pt x="4478805" y="587672"/>
                  <a:pt x="4585157" y="1153416"/>
                  <a:pt x="4795666" y="1414360"/>
                </a:cubicBezTo>
                <a:cubicBezTo>
                  <a:pt x="5006175" y="1675304"/>
                  <a:pt x="5245191" y="1829896"/>
                  <a:pt x="5446929" y="1934054"/>
                </a:cubicBezTo>
                <a:cubicBezTo>
                  <a:pt x="5648667" y="2038212"/>
                  <a:pt x="5827381" y="2038760"/>
                  <a:pt x="6006095" y="203930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980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75A1B3-6FE6-4FB2-B4E6-5787A14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Monetäres </a:t>
            </a:r>
            <a:r>
              <a:rPr lang="de-DE" dirty="0" err="1"/>
              <a:t>Gütemaß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C90D5D-8F00-4AFC-BC96-2B206675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5078691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dirty="0"/>
              <a:t>Ground Truth</a:t>
            </a:r>
          </a:p>
          <a:p>
            <a:pPr marL="139700" indent="0">
              <a:buNone/>
            </a:pPr>
            <a:r>
              <a:rPr lang="de-DE" b="1" dirty="0"/>
              <a:t>1.388.860.66€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Random Forest</a:t>
            </a:r>
          </a:p>
          <a:p>
            <a:pPr marL="139700" indent="0">
              <a:buNone/>
            </a:pPr>
            <a:r>
              <a:rPr lang="de-DE" b="1" dirty="0"/>
              <a:t>1.279.392.33€ </a:t>
            </a:r>
            <a:r>
              <a:rPr lang="de-DE" sz="1050" dirty="0">
                <a:solidFill>
                  <a:srgbClr val="FF0000"/>
                </a:solidFill>
              </a:rPr>
              <a:t>-109.468,33€ </a:t>
            </a:r>
            <a:r>
              <a:rPr lang="de-DE" sz="800" dirty="0">
                <a:solidFill>
                  <a:srgbClr val="FF0000"/>
                </a:solidFill>
              </a:rPr>
              <a:t>(92,2%)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pPr marL="139700" indent="0">
              <a:buNone/>
            </a:pPr>
            <a:r>
              <a:rPr lang="de-DE" b="1" dirty="0"/>
              <a:t>1.244.365.11€ </a:t>
            </a:r>
            <a:r>
              <a:rPr lang="de-DE" sz="1050" dirty="0">
                <a:solidFill>
                  <a:srgbClr val="FF0000"/>
                </a:solidFill>
              </a:rPr>
              <a:t>-144.495,55€ </a:t>
            </a:r>
            <a:r>
              <a:rPr lang="de-DE" sz="800" dirty="0">
                <a:solidFill>
                  <a:srgbClr val="FF0000"/>
                </a:solidFill>
              </a:rPr>
              <a:t>(89,5%)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3FE33F-F971-4E7F-8F69-B352CA5E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63636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75A1B3-6FE6-4FB2-B4E6-5787A14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Monetäres </a:t>
            </a:r>
            <a:r>
              <a:rPr lang="de-DE" dirty="0" err="1"/>
              <a:t>Gütemaß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C90D5D-8F00-4AFC-BC96-2B206675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5078691" cy="2618400"/>
          </a:xfrm>
        </p:spPr>
        <p:txBody>
          <a:bodyPr/>
          <a:lstStyle/>
          <a:p>
            <a:pPr marL="139700" indent="0">
              <a:buNone/>
            </a:pPr>
            <a:r>
              <a:rPr lang="de-DE" dirty="0"/>
              <a:t>Ground Truth</a:t>
            </a:r>
          </a:p>
          <a:p>
            <a:pPr marL="139700" indent="0">
              <a:buNone/>
            </a:pPr>
            <a:r>
              <a:rPr lang="de-DE" b="1" dirty="0"/>
              <a:t>1.388.860.66€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/>
              <a:t>Random Forest</a:t>
            </a:r>
          </a:p>
          <a:p>
            <a:pPr marL="139700" indent="0">
              <a:buNone/>
            </a:pPr>
            <a:r>
              <a:rPr lang="de-DE" b="1" dirty="0"/>
              <a:t>1.279.392.33€ </a:t>
            </a:r>
            <a:r>
              <a:rPr lang="de-DE" sz="1050" dirty="0">
                <a:solidFill>
                  <a:srgbClr val="FF0000"/>
                </a:solidFill>
              </a:rPr>
              <a:t>-109.468,33€ </a:t>
            </a:r>
            <a:r>
              <a:rPr lang="de-DE" sz="800" dirty="0">
                <a:solidFill>
                  <a:srgbClr val="FF0000"/>
                </a:solidFill>
              </a:rPr>
              <a:t>(92,2%)</a:t>
            </a:r>
          </a:p>
          <a:p>
            <a:pPr marL="139700" indent="0">
              <a:buNone/>
            </a:pPr>
            <a:endParaRPr lang="de-DE" dirty="0"/>
          </a:p>
          <a:p>
            <a:pPr marL="139700" indent="0">
              <a:buNone/>
            </a:pPr>
            <a:r>
              <a:rPr lang="de-DE" dirty="0" err="1"/>
              <a:t>Neural</a:t>
            </a:r>
            <a:r>
              <a:rPr lang="de-DE" dirty="0"/>
              <a:t> Network</a:t>
            </a:r>
          </a:p>
          <a:p>
            <a:pPr marL="139700" indent="0">
              <a:buNone/>
            </a:pPr>
            <a:r>
              <a:rPr lang="de-DE" b="1" dirty="0"/>
              <a:t>1.244.365.11€ </a:t>
            </a:r>
            <a:r>
              <a:rPr lang="de-DE" sz="1050" dirty="0">
                <a:solidFill>
                  <a:srgbClr val="FF0000"/>
                </a:solidFill>
              </a:rPr>
              <a:t>-144.495,55€ </a:t>
            </a:r>
            <a:r>
              <a:rPr lang="de-DE" sz="800" dirty="0">
                <a:solidFill>
                  <a:srgbClr val="FF0000"/>
                </a:solidFill>
              </a:rPr>
              <a:t>(89,5%)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3FE33F-F971-4E7F-8F69-B352CA5E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A02B516-473D-4416-88A8-58715D33185A}"/>
              </a:ext>
            </a:extLst>
          </p:cNvPr>
          <p:cNvSpPr txBox="1"/>
          <p:nvPr/>
        </p:nvSpPr>
        <p:spPr>
          <a:xfrm>
            <a:off x="3973923" y="3323809"/>
            <a:ext cx="13380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Aber: </a:t>
            </a:r>
            <a:r>
              <a:rPr lang="de-DE" sz="1100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Gütemaß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 optimiert absolute Ersparnis, nicht prozentuale Ersparnis.</a:t>
            </a:r>
          </a:p>
        </p:txBody>
      </p:sp>
    </p:spTree>
    <p:extLst>
      <p:ext uri="{BB962C8B-B14F-4D97-AF65-F5344CB8AC3E}">
        <p14:creationId xmlns:p14="http://schemas.microsoft.com/office/powerpoint/2010/main" val="394123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Mögliches Geschäftsmodell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598775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Kaufempfehlung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Empfehlung zum sofortigen Kauf oder Warten.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490139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Automatisierung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Benachrichtigung des Nutzers, wenn der Preis am günstigsten ist.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598775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Nutzer zahlt preisabhängige Kommission.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Kommission auf Basis der Ersparnis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4490139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Erstattung der Differenz, falls der Preis doch steigt.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Preisgarantie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3262889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"/>
          <p:cNvSpPr/>
          <p:nvPr/>
        </p:nvSpPr>
        <p:spPr>
          <a:xfrm rot="5400000">
            <a:off x="3417591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/>
          <p:nvPr/>
        </p:nvSpPr>
        <p:spPr>
          <a:xfrm rot="10800000">
            <a:off x="3417591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/>
          <p:nvPr/>
        </p:nvSpPr>
        <p:spPr>
          <a:xfrm rot="-5400000">
            <a:off x="3262889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60;p49">
            <a:extLst>
              <a:ext uri="{FF2B5EF4-FFF2-40B4-BE49-F238E27FC236}">
                <a16:creationId xmlns:a16="http://schemas.microsoft.com/office/drawing/2014/main" id="{DD8C75FA-E3F0-4377-8004-BE39E6019805}"/>
              </a:ext>
            </a:extLst>
          </p:cNvPr>
          <p:cNvGrpSpPr/>
          <p:nvPr/>
        </p:nvGrpSpPr>
        <p:grpSpPr>
          <a:xfrm>
            <a:off x="4609113" y="2717219"/>
            <a:ext cx="391001" cy="382827"/>
            <a:chOff x="1236875" y="1623900"/>
            <a:chExt cx="465200" cy="455475"/>
          </a:xfrm>
        </p:grpSpPr>
        <p:sp>
          <p:nvSpPr>
            <p:cNvPr id="18" name="Google Shape;761;p49">
              <a:extLst>
                <a:ext uri="{FF2B5EF4-FFF2-40B4-BE49-F238E27FC236}">
                  <a16:creationId xmlns:a16="http://schemas.microsoft.com/office/drawing/2014/main" id="{CEDF33F4-407C-403B-AAEC-0039C7FAE5E9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2;p49">
              <a:extLst>
                <a:ext uri="{FF2B5EF4-FFF2-40B4-BE49-F238E27FC236}">
                  <a16:creationId xmlns:a16="http://schemas.microsoft.com/office/drawing/2014/main" id="{3D8031BF-B993-42BB-BD89-75ED640C271B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;p49">
              <a:extLst>
                <a:ext uri="{FF2B5EF4-FFF2-40B4-BE49-F238E27FC236}">
                  <a16:creationId xmlns:a16="http://schemas.microsoft.com/office/drawing/2014/main" id="{A39DF965-57D3-4A42-9212-9ACACE328935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4;p49">
              <a:extLst>
                <a:ext uri="{FF2B5EF4-FFF2-40B4-BE49-F238E27FC236}">
                  <a16:creationId xmlns:a16="http://schemas.microsoft.com/office/drawing/2014/main" id="{38965471-DA0D-4638-B09F-FB7953CA98F3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49">
              <a:extLst>
                <a:ext uri="{FF2B5EF4-FFF2-40B4-BE49-F238E27FC236}">
                  <a16:creationId xmlns:a16="http://schemas.microsoft.com/office/drawing/2014/main" id="{D3823268-8174-4544-AA8F-1D32F3A1A0C9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49">
              <a:extLst>
                <a:ext uri="{FF2B5EF4-FFF2-40B4-BE49-F238E27FC236}">
                  <a16:creationId xmlns:a16="http://schemas.microsoft.com/office/drawing/2014/main" id="{55B7FF78-BA1E-4AD4-A9E3-7DC80D6CAA7F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49">
              <a:extLst>
                <a:ext uri="{FF2B5EF4-FFF2-40B4-BE49-F238E27FC236}">
                  <a16:creationId xmlns:a16="http://schemas.microsoft.com/office/drawing/2014/main" id="{309996D0-971F-4B1A-9C82-53A19432E6FF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93;p49">
            <a:extLst>
              <a:ext uri="{FF2B5EF4-FFF2-40B4-BE49-F238E27FC236}">
                <a16:creationId xmlns:a16="http://schemas.microsoft.com/office/drawing/2014/main" id="{E16C5AA7-246B-4236-A688-BC03C3B5FBF0}"/>
              </a:ext>
            </a:extLst>
          </p:cNvPr>
          <p:cNvGrpSpPr/>
          <p:nvPr/>
        </p:nvGrpSpPr>
        <p:grpSpPr>
          <a:xfrm>
            <a:off x="4646222" y="3543918"/>
            <a:ext cx="359272" cy="376691"/>
            <a:chOff x="5961125" y="1623900"/>
            <a:chExt cx="427450" cy="448175"/>
          </a:xfrm>
        </p:grpSpPr>
        <p:sp>
          <p:nvSpPr>
            <p:cNvPr id="26" name="Google Shape;794;p49">
              <a:extLst>
                <a:ext uri="{FF2B5EF4-FFF2-40B4-BE49-F238E27FC236}">
                  <a16:creationId xmlns:a16="http://schemas.microsoft.com/office/drawing/2014/main" id="{9A83C208-2016-4347-85CC-8B11F1EBF74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5;p49">
              <a:extLst>
                <a:ext uri="{FF2B5EF4-FFF2-40B4-BE49-F238E27FC236}">
                  <a16:creationId xmlns:a16="http://schemas.microsoft.com/office/drawing/2014/main" id="{58838E0C-6CD1-4E5B-A1E6-68F61C78C1F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6;p49">
              <a:extLst>
                <a:ext uri="{FF2B5EF4-FFF2-40B4-BE49-F238E27FC236}">
                  <a16:creationId xmlns:a16="http://schemas.microsoft.com/office/drawing/2014/main" id="{F0EA1C6D-0F42-4E50-ABCF-DCA31E4332E7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7;p49">
              <a:extLst>
                <a:ext uri="{FF2B5EF4-FFF2-40B4-BE49-F238E27FC236}">
                  <a16:creationId xmlns:a16="http://schemas.microsoft.com/office/drawing/2014/main" id="{43DE8AAA-1CB9-491E-8CE7-2975A88A3D60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8;p49">
              <a:extLst>
                <a:ext uri="{FF2B5EF4-FFF2-40B4-BE49-F238E27FC236}">
                  <a16:creationId xmlns:a16="http://schemas.microsoft.com/office/drawing/2014/main" id="{C8502D8B-E357-40DE-B81C-2A39FFBEE94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9;p49">
              <a:extLst>
                <a:ext uri="{FF2B5EF4-FFF2-40B4-BE49-F238E27FC236}">
                  <a16:creationId xmlns:a16="http://schemas.microsoft.com/office/drawing/2014/main" id="{30930AF3-166D-46DF-A22E-7F1D34B1A7A6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;p49">
              <a:extLst>
                <a:ext uri="{FF2B5EF4-FFF2-40B4-BE49-F238E27FC236}">
                  <a16:creationId xmlns:a16="http://schemas.microsoft.com/office/drawing/2014/main" id="{DEF65FB6-A48A-4083-96D1-241C3971443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6;p49">
            <a:extLst>
              <a:ext uri="{FF2B5EF4-FFF2-40B4-BE49-F238E27FC236}">
                <a16:creationId xmlns:a16="http://schemas.microsoft.com/office/drawing/2014/main" id="{964208C2-E433-4671-8935-A61689128B95}"/>
              </a:ext>
            </a:extLst>
          </p:cNvPr>
          <p:cNvGrpSpPr/>
          <p:nvPr/>
        </p:nvGrpSpPr>
        <p:grpSpPr>
          <a:xfrm>
            <a:off x="3816619" y="3604059"/>
            <a:ext cx="320378" cy="320378"/>
            <a:chOff x="1278900" y="2333250"/>
            <a:chExt cx="381175" cy="381175"/>
          </a:xfrm>
        </p:grpSpPr>
        <p:sp>
          <p:nvSpPr>
            <p:cNvPr id="40" name="Google Shape;817;p49">
              <a:extLst>
                <a:ext uri="{FF2B5EF4-FFF2-40B4-BE49-F238E27FC236}">
                  <a16:creationId xmlns:a16="http://schemas.microsoft.com/office/drawing/2014/main" id="{70C858E0-6F9D-4A03-8E17-C595AF20304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8;p49">
              <a:extLst>
                <a:ext uri="{FF2B5EF4-FFF2-40B4-BE49-F238E27FC236}">
                  <a16:creationId xmlns:a16="http://schemas.microsoft.com/office/drawing/2014/main" id="{A84EDCCB-12EF-420E-B50C-05EBAB078D9A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9;p49">
              <a:extLst>
                <a:ext uri="{FF2B5EF4-FFF2-40B4-BE49-F238E27FC236}">
                  <a16:creationId xmlns:a16="http://schemas.microsoft.com/office/drawing/2014/main" id="{616A5BFA-E60F-4EB6-94E6-7B2B140AAB42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;p49">
              <a:extLst>
                <a:ext uri="{FF2B5EF4-FFF2-40B4-BE49-F238E27FC236}">
                  <a16:creationId xmlns:a16="http://schemas.microsoft.com/office/drawing/2014/main" id="{E59E6930-7E27-4998-A081-881E10247A17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41;p49">
            <a:extLst>
              <a:ext uri="{FF2B5EF4-FFF2-40B4-BE49-F238E27FC236}">
                <a16:creationId xmlns:a16="http://schemas.microsoft.com/office/drawing/2014/main" id="{33F1321C-471E-4F64-A063-7A65B32E37EC}"/>
              </a:ext>
            </a:extLst>
          </p:cNvPr>
          <p:cNvGrpSpPr/>
          <p:nvPr/>
        </p:nvGrpSpPr>
        <p:grpSpPr>
          <a:xfrm>
            <a:off x="3816619" y="2722360"/>
            <a:ext cx="345971" cy="325505"/>
            <a:chOff x="5972700" y="2330200"/>
            <a:chExt cx="411625" cy="387275"/>
          </a:xfrm>
        </p:grpSpPr>
        <p:sp>
          <p:nvSpPr>
            <p:cNvPr id="45" name="Google Shape;842;p49">
              <a:extLst>
                <a:ext uri="{FF2B5EF4-FFF2-40B4-BE49-F238E27FC236}">
                  <a16:creationId xmlns:a16="http://schemas.microsoft.com/office/drawing/2014/main" id="{18B3F127-49E2-41F0-8A8E-3B70F9343FB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3;p49">
              <a:extLst>
                <a:ext uri="{FF2B5EF4-FFF2-40B4-BE49-F238E27FC236}">
                  <a16:creationId xmlns:a16="http://schemas.microsoft.com/office/drawing/2014/main" id="{40E6CC53-6849-48A6-9D50-35E70247DE91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095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85423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Danke!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351800" y="2265877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Fragen? Feedback?</a:t>
            </a:r>
            <a:endParaRPr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Max Grundmann – s0559326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4CEFF35D-BA33-4EA9-9272-3A13C7052956}"/>
              </a:ext>
            </a:extLst>
          </p:cNvPr>
          <p:cNvSpPr/>
          <p:nvPr/>
        </p:nvSpPr>
        <p:spPr>
          <a:xfrm>
            <a:off x="6693145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Output</a:t>
            </a: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0000906-BE93-47C4-B6F9-719A035465A2}"/>
              </a:ext>
            </a:extLst>
          </p:cNvPr>
          <p:cNvSpPr/>
          <p:nvPr/>
        </p:nvSpPr>
        <p:spPr>
          <a:xfrm>
            <a:off x="502990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Input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99E38662-7D37-4015-882B-E123467FCFBA}"/>
              </a:ext>
            </a:extLst>
          </p:cNvPr>
          <p:cNvSpPr/>
          <p:nvPr/>
        </p:nvSpPr>
        <p:spPr>
          <a:xfrm>
            <a:off x="2878476" y="1525652"/>
            <a:ext cx="3387047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b="1" dirty="0">
              <a:solidFill>
                <a:schemeClr val="tx1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8B69B6-23B5-460F-A61B-884B0B27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4402"/>
            <a:ext cx="5220300" cy="683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31A25F-96AB-4782-AEBF-DFD3912AF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</a:t>
            </a:fld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4247812-E6BF-4509-8E1C-BCCF91F1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85" y="2260973"/>
            <a:ext cx="3316627" cy="1424264"/>
          </a:xfrm>
          <a:prstGeom prst="rect">
            <a:avLst/>
          </a:prstGeom>
        </p:spPr>
      </p:pic>
      <p:grpSp>
        <p:nvGrpSpPr>
          <p:cNvPr id="22" name="Google Shape;859;p49">
            <a:extLst>
              <a:ext uri="{FF2B5EF4-FFF2-40B4-BE49-F238E27FC236}">
                <a16:creationId xmlns:a16="http://schemas.microsoft.com/office/drawing/2014/main" id="{9501311C-8BB2-49F1-8626-93F0C85DC9B7}"/>
              </a:ext>
            </a:extLst>
          </p:cNvPr>
          <p:cNvGrpSpPr/>
          <p:nvPr/>
        </p:nvGrpSpPr>
        <p:grpSpPr>
          <a:xfrm>
            <a:off x="4237906" y="1557199"/>
            <a:ext cx="668183" cy="496804"/>
            <a:chOff x="5247525" y="3007275"/>
            <a:chExt cx="517575" cy="384825"/>
          </a:xfrm>
          <a:solidFill>
            <a:schemeClr val="bg1"/>
          </a:solidFill>
        </p:grpSpPr>
        <p:sp>
          <p:nvSpPr>
            <p:cNvPr id="23" name="Google Shape;860;p49">
              <a:extLst>
                <a:ext uri="{FF2B5EF4-FFF2-40B4-BE49-F238E27FC236}">
                  <a16:creationId xmlns:a16="http://schemas.microsoft.com/office/drawing/2014/main" id="{6AC4EAF1-D0DD-4538-8F19-D873832BA16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;p49">
              <a:extLst>
                <a:ext uri="{FF2B5EF4-FFF2-40B4-BE49-F238E27FC236}">
                  <a16:creationId xmlns:a16="http://schemas.microsoft.com/office/drawing/2014/main" id="{4595306B-1C62-4460-A797-479AB0ED0CC0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27;p49">
            <a:extLst>
              <a:ext uri="{FF2B5EF4-FFF2-40B4-BE49-F238E27FC236}">
                <a16:creationId xmlns:a16="http://schemas.microsoft.com/office/drawing/2014/main" id="{2B08AB9B-0356-4FCD-A758-30AEA8002A98}"/>
              </a:ext>
            </a:extLst>
          </p:cNvPr>
          <p:cNvGrpSpPr/>
          <p:nvPr/>
        </p:nvGrpSpPr>
        <p:grpSpPr>
          <a:xfrm>
            <a:off x="1779341" y="2114362"/>
            <a:ext cx="336767" cy="383835"/>
            <a:chOff x="4630125" y="278900"/>
            <a:chExt cx="400675" cy="456675"/>
          </a:xfrm>
        </p:grpSpPr>
        <p:sp>
          <p:nvSpPr>
            <p:cNvPr id="28" name="Google Shape;728;p49">
              <a:extLst>
                <a:ext uri="{FF2B5EF4-FFF2-40B4-BE49-F238E27FC236}">
                  <a16:creationId xmlns:a16="http://schemas.microsoft.com/office/drawing/2014/main" id="{80D26A41-FDAF-4FEB-8FC4-53F76F97905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9;p49">
              <a:extLst>
                <a:ext uri="{FF2B5EF4-FFF2-40B4-BE49-F238E27FC236}">
                  <a16:creationId xmlns:a16="http://schemas.microsoft.com/office/drawing/2014/main" id="{BC244D16-9D0E-48F2-BC7C-40C0BDBC700F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0;p49">
              <a:extLst>
                <a:ext uri="{FF2B5EF4-FFF2-40B4-BE49-F238E27FC236}">
                  <a16:creationId xmlns:a16="http://schemas.microsoft.com/office/drawing/2014/main" id="{0F460956-A768-48A5-97C0-1E3113A7320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1;p49">
              <a:extLst>
                <a:ext uri="{FF2B5EF4-FFF2-40B4-BE49-F238E27FC236}">
                  <a16:creationId xmlns:a16="http://schemas.microsoft.com/office/drawing/2014/main" id="{CE36FEA2-A590-4F3D-823E-9646EA102E18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13;p49">
            <a:extLst>
              <a:ext uri="{FF2B5EF4-FFF2-40B4-BE49-F238E27FC236}">
                <a16:creationId xmlns:a16="http://schemas.microsoft.com/office/drawing/2014/main" id="{6425E570-B3F5-41D7-A313-3514B674FD87}"/>
              </a:ext>
            </a:extLst>
          </p:cNvPr>
          <p:cNvGrpSpPr/>
          <p:nvPr/>
        </p:nvGrpSpPr>
        <p:grpSpPr>
          <a:xfrm>
            <a:off x="690750" y="2434753"/>
            <a:ext cx="332670" cy="332670"/>
            <a:chOff x="6649150" y="309350"/>
            <a:chExt cx="395800" cy="395800"/>
          </a:xfrm>
        </p:grpSpPr>
        <p:sp>
          <p:nvSpPr>
            <p:cNvPr id="33" name="Google Shape;1014;p49">
              <a:extLst>
                <a:ext uri="{FF2B5EF4-FFF2-40B4-BE49-F238E27FC236}">
                  <a16:creationId xmlns:a16="http://schemas.microsoft.com/office/drawing/2014/main" id="{7DA739F9-B7E9-4C17-A826-44A522ADE7ED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5;p49">
              <a:extLst>
                <a:ext uri="{FF2B5EF4-FFF2-40B4-BE49-F238E27FC236}">
                  <a16:creationId xmlns:a16="http://schemas.microsoft.com/office/drawing/2014/main" id="{ACECC3E3-54EA-4146-8353-8A344C5864E4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6;p49">
              <a:extLst>
                <a:ext uri="{FF2B5EF4-FFF2-40B4-BE49-F238E27FC236}">
                  <a16:creationId xmlns:a16="http://schemas.microsoft.com/office/drawing/2014/main" id="{E06BD6A1-2466-44B8-BAFD-4B54D3643365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7;p49">
              <a:extLst>
                <a:ext uri="{FF2B5EF4-FFF2-40B4-BE49-F238E27FC236}">
                  <a16:creationId xmlns:a16="http://schemas.microsoft.com/office/drawing/2014/main" id="{CE0EC445-6AD8-4157-A6B5-1549BA66444E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8;p49">
              <a:extLst>
                <a:ext uri="{FF2B5EF4-FFF2-40B4-BE49-F238E27FC236}">
                  <a16:creationId xmlns:a16="http://schemas.microsoft.com/office/drawing/2014/main" id="{ECF35AAC-922B-4D1E-8BE9-77DDF20D8E5B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9;p49">
              <a:extLst>
                <a:ext uri="{FF2B5EF4-FFF2-40B4-BE49-F238E27FC236}">
                  <a16:creationId xmlns:a16="http://schemas.microsoft.com/office/drawing/2014/main" id="{93B8A8A9-3441-4B55-8E39-F145E25144A3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0;p49">
              <a:extLst>
                <a:ext uri="{FF2B5EF4-FFF2-40B4-BE49-F238E27FC236}">
                  <a16:creationId xmlns:a16="http://schemas.microsoft.com/office/drawing/2014/main" id="{D4D3801E-678B-400C-85D4-62F85BD94351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1;p49">
              <a:extLst>
                <a:ext uri="{FF2B5EF4-FFF2-40B4-BE49-F238E27FC236}">
                  <a16:creationId xmlns:a16="http://schemas.microsoft.com/office/drawing/2014/main" id="{B6F172CF-3915-4B7F-BA7A-9FFB091F255D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2;p49">
              <a:extLst>
                <a:ext uri="{FF2B5EF4-FFF2-40B4-BE49-F238E27FC236}">
                  <a16:creationId xmlns:a16="http://schemas.microsoft.com/office/drawing/2014/main" id="{2500DF4A-6768-4F6A-BC1C-7728366C7767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;p49">
              <a:extLst>
                <a:ext uri="{FF2B5EF4-FFF2-40B4-BE49-F238E27FC236}">
                  <a16:creationId xmlns:a16="http://schemas.microsoft.com/office/drawing/2014/main" id="{1E650AC2-3514-456C-990C-8E492D7ADEEA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4;p49">
              <a:extLst>
                <a:ext uri="{FF2B5EF4-FFF2-40B4-BE49-F238E27FC236}">
                  <a16:creationId xmlns:a16="http://schemas.microsoft.com/office/drawing/2014/main" id="{5B869C01-C29E-4C9A-ADCB-0650FCE5D3FA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5;p49">
              <a:extLst>
                <a:ext uri="{FF2B5EF4-FFF2-40B4-BE49-F238E27FC236}">
                  <a16:creationId xmlns:a16="http://schemas.microsoft.com/office/drawing/2014/main" id="{7E08ED9B-C5F3-4D0A-89FE-C66C1020EF80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6;p49">
              <a:extLst>
                <a:ext uri="{FF2B5EF4-FFF2-40B4-BE49-F238E27FC236}">
                  <a16:creationId xmlns:a16="http://schemas.microsoft.com/office/drawing/2014/main" id="{083B220F-DDB0-49FF-BEF3-D142FBA43D43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7;p49">
              <a:extLst>
                <a:ext uri="{FF2B5EF4-FFF2-40B4-BE49-F238E27FC236}">
                  <a16:creationId xmlns:a16="http://schemas.microsoft.com/office/drawing/2014/main" id="{79F60655-E733-4F53-96E5-DF94638CA8BD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8;p49">
              <a:extLst>
                <a:ext uri="{FF2B5EF4-FFF2-40B4-BE49-F238E27FC236}">
                  <a16:creationId xmlns:a16="http://schemas.microsoft.com/office/drawing/2014/main" id="{1C371ABA-256A-43AB-B395-200C50FCCBD4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9;p49">
              <a:extLst>
                <a:ext uri="{FF2B5EF4-FFF2-40B4-BE49-F238E27FC236}">
                  <a16:creationId xmlns:a16="http://schemas.microsoft.com/office/drawing/2014/main" id="{038FA92F-D86E-4A60-A2B8-C3F12092C6B7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0;p49">
              <a:extLst>
                <a:ext uri="{FF2B5EF4-FFF2-40B4-BE49-F238E27FC236}">
                  <a16:creationId xmlns:a16="http://schemas.microsoft.com/office/drawing/2014/main" id="{7C875124-7A16-45EC-8949-107E20205988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1;p49">
              <a:extLst>
                <a:ext uri="{FF2B5EF4-FFF2-40B4-BE49-F238E27FC236}">
                  <a16:creationId xmlns:a16="http://schemas.microsoft.com/office/drawing/2014/main" id="{4B110A4A-AEC1-4CD0-A7E3-FA1FD3EB2263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2;p49">
              <a:extLst>
                <a:ext uri="{FF2B5EF4-FFF2-40B4-BE49-F238E27FC236}">
                  <a16:creationId xmlns:a16="http://schemas.microsoft.com/office/drawing/2014/main" id="{91850813-5334-4D6F-ACA2-AAB848C98F4B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3;p49">
              <a:extLst>
                <a:ext uri="{FF2B5EF4-FFF2-40B4-BE49-F238E27FC236}">
                  <a16:creationId xmlns:a16="http://schemas.microsoft.com/office/drawing/2014/main" id="{B593E08A-6D06-4D2C-9755-DB59C5125748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4;p49">
              <a:extLst>
                <a:ext uri="{FF2B5EF4-FFF2-40B4-BE49-F238E27FC236}">
                  <a16:creationId xmlns:a16="http://schemas.microsoft.com/office/drawing/2014/main" id="{081B3CAF-EA42-40A3-AE60-2BD5901CE962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5;p49">
              <a:extLst>
                <a:ext uri="{FF2B5EF4-FFF2-40B4-BE49-F238E27FC236}">
                  <a16:creationId xmlns:a16="http://schemas.microsoft.com/office/drawing/2014/main" id="{EF5A9607-D517-4A82-B841-DB2DE4F7F6AA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6;p49">
              <a:extLst>
                <a:ext uri="{FF2B5EF4-FFF2-40B4-BE49-F238E27FC236}">
                  <a16:creationId xmlns:a16="http://schemas.microsoft.com/office/drawing/2014/main" id="{4A27809D-C7F3-407E-BE36-C1EDF8C29A7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037;p49">
            <a:extLst>
              <a:ext uri="{FF2B5EF4-FFF2-40B4-BE49-F238E27FC236}">
                <a16:creationId xmlns:a16="http://schemas.microsoft.com/office/drawing/2014/main" id="{DF15D4E7-FA3B-4AD3-9462-A2FCDF410CED}"/>
              </a:ext>
            </a:extLst>
          </p:cNvPr>
          <p:cNvGrpSpPr/>
          <p:nvPr/>
        </p:nvGrpSpPr>
        <p:grpSpPr>
          <a:xfrm>
            <a:off x="985029" y="2636364"/>
            <a:ext cx="337797" cy="319873"/>
            <a:chOff x="5973900" y="318475"/>
            <a:chExt cx="401900" cy="380575"/>
          </a:xfrm>
        </p:grpSpPr>
        <p:sp>
          <p:nvSpPr>
            <p:cNvPr id="57" name="Google Shape;1038;p49">
              <a:extLst>
                <a:ext uri="{FF2B5EF4-FFF2-40B4-BE49-F238E27FC236}">
                  <a16:creationId xmlns:a16="http://schemas.microsoft.com/office/drawing/2014/main" id="{59378CB1-F5DD-48CC-87B3-09F5C50AAA6E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9;p49">
              <a:extLst>
                <a:ext uri="{FF2B5EF4-FFF2-40B4-BE49-F238E27FC236}">
                  <a16:creationId xmlns:a16="http://schemas.microsoft.com/office/drawing/2014/main" id="{46B4214E-25E0-4E0D-BB06-376C085F2188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0;p49">
              <a:extLst>
                <a:ext uri="{FF2B5EF4-FFF2-40B4-BE49-F238E27FC236}">
                  <a16:creationId xmlns:a16="http://schemas.microsoft.com/office/drawing/2014/main" id="{8D5B7917-AA9E-4676-B99C-9DEC8CE28AB4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1;p49">
              <a:extLst>
                <a:ext uri="{FF2B5EF4-FFF2-40B4-BE49-F238E27FC236}">
                  <a16:creationId xmlns:a16="http://schemas.microsoft.com/office/drawing/2014/main" id="{B972919B-E7DE-4EFF-8572-7BDF2E1CA8E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;p49">
              <a:extLst>
                <a:ext uri="{FF2B5EF4-FFF2-40B4-BE49-F238E27FC236}">
                  <a16:creationId xmlns:a16="http://schemas.microsoft.com/office/drawing/2014/main" id="{268D02CD-6D75-416C-BE2F-6D9E402B0CB1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;p49">
              <a:extLst>
                <a:ext uri="{FF2B5EF4-FFF2-40B4-BE49-F238E27FC236}">
                  <a16:creationId xmlns:a16="http://schemas.microsoft.com/office/drawing/2014/main" id="{1F7D698B-043F-4E3A-B984-94E36AE97B6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4;p49">
              <a:extLst>
                <a:ext uri="{FF2B5EF4-FFF2-40B4-BE49-F238E27FC236}">
                  <a16:creationId xmlns:a16="http://schemas.microsoft.com/office/drawing/2014/main" id="{8A5336A9-9ADA-41F9-8CEB-D6CB8DF5A299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45;p49">
              <a:extLst>
                <a:ext uri="{FF2B5EF4-FFF2-40B4-BE49-F238E27FC236}">
                  <a16:creationId xmlns:a16="http://schemas.microsoft.com/office/drawing/2014/main" id="{F87EF8F5-07E0-4E2B-9571-B40849209F7C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46;p49">
              <a:extLst>
                <a:ext uri="{FF2B5EF4-FFF2-40B4-BE49-F238E27FC236}">
                  <a16:creationId xmlns:a16="http://schemas.microsoft.com/office/drawing/2014/main" id="{2DBA858F-AF95-4223-8A17-4230A8A1421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47;p49">
              <a:extLst>
                <a:ext uri="{FF2B5EF4-FFF2-40B4-BE49-F238E27FC236}">
                  <a16:creationId xmlns:a16="http://schemas.microsoft.com/office/drawing/2014/main" id="{483CD7BB-E2CA-4DF3-BCB6-58B5978C2BCD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48;p49">
              <a:extLst>
                <a:ext uri="{FF2B5EF4-FFF2-40B4-BE49-F238E27FC236}">
                  <a16:creationId xmlns:a16="http://schemas.microsoft.com/office/drawing/2014/main" id="{CB3F679C-C684-47A3-9CEF-BBFE59F849B4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49;p49">
              <a:extLst>
                <a:ext uri="{FF2B5EF4-FFF2-40B4-BE49-F238E27FC236}">
                  <a16:creationId xmlns:a16="http://schemas.microsoft.com/office/drawing/2014/main" id="{E2F723B3-63FD-41E3-899A-CD3C767259C8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0;p49">
              <a:extLst>
                <a:ext uri="{FF2B5EF4-FFF2-40B4-BE49-F238E27FC236}">
                  <a16:creationId xmlns:a16="http://schemas.microsoft.com/office/drawing/2014/main" id="{14A472D0-F194-4474-997C-C6A85EBBE79E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51;p49">
              <a:extLst>
                <a:ext uri="{FF2B5EF4-FFF2-40B4-BE49-F238E27FC236}">
                  <a16:creationId xmlns:a16="http://schemas.microsoft.com/office/drawing/2014/main" id="{1F86D2DD-AA15-4BE1-9FB6-E2C12264D26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67;p49">
            <a:extLst>
              <a:ext uri="{FF2B5EF4-FFF2-40B4-BE49-F238E27FC236}">
                <a16:creationId xmlns:a16="http://schemas.microsoft.com/office/drawing/2014/main" id="{B0CDC421-FC0B-4F9C-BFD1-81015E5F48FF}"/>
              </a:ext>
            </a:extLst>
          </p:cNvPr>
          <p:cNvGrpSpPr/>
          <p:nvPr/>
        </p:nvGrpSpPr>
        <p:grpSpPr>
          <a:xfrm>
            <a:off x="1638377" y="3232306"/>
            <a:ext cx="397136" cy="305017"/>
            <a:chOff x="568950" y="3686775"/>
            <a:chExt cx="472500" cy="362900"/>
          </a:xfrm>
        </p:grpSpPr>
        <p:sp>
          <p:nvSpPr>
            <p:cNvPr id="72" name="Google Shape;868;p49">
              <a:extLst>
                <a:ext uri="{FF2B5EF4-FFF2-40B4-BE49-F238E27FC236}">
                  <a16:creationId xmlns:a16="http://schemas.microsoft.com/office/drawing/2014/main" id="{8016C430-FAED-455A-A61E-71F79F851BB7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9;p49">
              <a:extLst>
                <a:ext uri="{FF2B5EF4-FFF2-40B4-BE49-F238E27FC236}">
                  <a16:creationId xmlns:a16="http://schemas.microsoft.com/office/drawing/2014/main" id="{07053E20-DE5D-44F3-80BC-5FF81809B5CD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0;p49">
              <a:extLst>
                <a:ext uri="{FF2B5EF4-FFF2-40B4-BE49-F238E27FC236}">
                  <a16:creationId xmlns:a16="http://schemas.microsoft.com/office/drawing/2014/main" id="{15F6FF03-3D6D-497B-8A80-72EC6142EE8B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42;p49">
            <a:extLst>
              <a:ext uri="{FF2B5EF4-FFF2-40B4-BE49-F238E27FC236}">
                <a16:creationId xmlns:a16="http://schemas.microsoft.com/office/drawing/2014/main" id="{A588AF2C-D2E2-4B49-BBE2-3DB5758646C6}"/>
              </a:ext>
            </a:extLst>
          </p:cNvPr>
          <p:cNvGrpSpPr/>
          <p:nvPr/>
        </p:nvGrpSpPr>
        <p:grpSpPr>
          <a:xfrm>
            <a:off x="799782" y="3650906"/>
            <a:ext cx="354145" cy="354145"/>
            <a:chOff x="5964175" y="4329750"/>
            <a:chExt cx="421350" cy="421350"/>
          </a:xfrm>
        </p:grpSpPr>
        <p:sp>
          <p:nvSpPr>
            <p:cNvPr id="76" name="Google Shape;943;p49">
              <a:extLst>
                <a:ext uri="{FF2B5EF4-FFF2-40B4-BE49-F238E27FC236}">
                  <a16:creationId xmlns:a16="http://schemas.microsoft.com/office/drawing/2014/main" id="{3895D355-EFAC-42CA-9805-81AC4377A66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4;p49">
              <a:extLst>
                <a:ext uri="{FF2B5EF4-FFF2-40B4-BE49-F238E27FC236}">
                  <a16:creationId xmlns:a16="http://schemas.microsoft.com/office/drawing/2014/main" id="{BCF6A517-083A-45D9-908B-6D4B752FCFB2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4BF6ACF1-ED91-4E55-B21C-50E23DB329E1}"/>
              </a:ext>
            </a:extLst>
          </p:cNvPr>
          <p:cNvSpPr txBox="1"/>
          <p:nvPr/>
        </p:nvSpPr>
        <p:spPr>
          <a:xfrm>
            <a:off x="7639837" y="2963420"/>
            <a:ext cx="662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✋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3091C40-B1E4-42D6-AC4C-B2523D040325}"/>
              </a:ext>
            </a:extLst>
          </p:cNvPr>
          <p:cNvSpPr txBox="1"/>
          <p:nvPr/>
        </p:nvSpPr>
        <p:spPr>
          <a:xfrm>
            <a:off x="6747569" y="2189436"/>
            <a:ext cx="709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👍</a:t>
            </a:r>
            <a:endParaRPr lang="de-DE" sz="6000" dirty="0"/>
          </a:p>
        </p:txBody>
      </p:sp>
      <p:sp>
        <p:nvSpPr>
          <p:cNvPr id="25" name="Pfeil: gestreift nach rechts 24">
            <a:extLst>
              <a:ext uri="{FF2B5EF4-FFF2-40B4-BE49-F238E27FC236}">
                <a16:creationId xmlns:a16="http://schemas.microsoft.com/office/drawing/2014/main" id="{BFB73FCD-FDAF-41DA-AE03-8A9137966CF5}"/>
              </a:ext>
            </a:extLst>
          </p:cNvPr>
          <p:cNvSpPr/>
          <p:nvPr/>
        </p:nvSpPr>
        <p:spPr>
          <a:xfrm>
            <a:off x="6220944" y="2531517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gestreift nach rechts 25">
            <a:extLst>
              <a:ext uri="{FF2B5EF4-FFF2-40B4-BE49-F238E27FC236}">
                <a16:creationId xmlns:a16="http://schemas.microsoft.com/office/drawing/2014/main" id="{878F6341-3EDE-47C5-A6B9-A16AA479D249}"/>
              </a:ext>
            </a:extLst>
          </p:cNvPr>
          <p:cNvSpPr/>
          <p:nvPr/>
        </p:nvSpPr>
        <p:spPr>
          <a:xfrm>
            <a:off x="2432115" y="2552206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262BA78-6E4E-4D7F-8D30-18073C734616}"/>
              </a:ext>
            </a:extLst>
          </p:cNvPr>
          <p:cNvCxnSpPr/>
          <p:nvPr/>
        </p:nvCxnSpPr>
        <p:spPr>
          <a:xfrm flipH="1">
            <a:off x="7362869" y="2678879"/>
            <a:ext cx="703044" cy="90026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2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281287" y="2236800"/>
            <a:ext cx="4581426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08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4BAFB-02BD-4FC0-8228-CAF0A531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885522" cy="683100"/>
          </a:xfrm>
        </p:spPr>
        <p:txBody>
          <a:bodyPr/>
          <a:lstStyle/>
          <a:p>
            <a:r>
              <a:rPr lang="de-DE" dirty="0"/>
              <a:t>Alternative Flüge </a:t>
            </a:r>
            <a:r>
              <a:rPr lang="de-DE" sz="1800" b="0" dirty="0"/>
              <a:t>auf der gleichen Strecke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BDA48F-729B-43CA-B193-CC6441850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6</a:t>
            </a:fld>
            <a:endParaRPr lang="de-DE"/>
          </a:p>
        </p:txBody>
      </p:sp>
      <p:grpSp>
        <p:nvGrpSpPr>
          <p:cNvPr id="4" name="Google Shape;942;p49">
            <a:extLst>
              <a:ext uri="{FF2B5EF4-FFF2-40B4-BE49-F238E27FC236}">
                <a16:creationId xmlns:a16="http://schemas.microsoft.com/office/drawing/2014/main" id="{F36E2935-8ABF-4DB6-96E9-E9379E33CE25}"/>
              </a:ext>
            </a:extLst>
          </p:cNvPr>
          <p:cNvGrpSpPr/>
          <p:nvPr/>
        </p:nvGrpSpPr>
        <p:grpSpPr>
          <a:xfrm>
            <a:off x="4254676" y="2514152"/>
            <a:ext cx="634648" cy="639316"/>
            <a:chOff x="5964175" y="4329750"/>
            <a:chExt cx="421350" cy="421350"/>
          </a:xfrm>
        </p:grpSpPr>
        <p:sp>
          <p:nvSpPr>
            <p:cNvPr id="5" name="Google Shape;943;p49">
              <a:extLst>
                <a:ext uri="{FF2B5EF4-FFF2-40B4-BE49-F238E27FC236}">
                  <a16:creationId xmlns:a16="http://schemas.microsoft.com/office/drawing/2014/main" id="{6CFE186E-7162-49B8-89F7-BCAA0AE9055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4;p49">
              <a:extLst>
                <a:ext uri="{FF2B5EF4-FFF2-40B4-BE49-F238E27FC236}">
                  <a16:creationId xmlns:a16="http://schemas.microsoft.com/office/drawing/2014/main" id="{8E7314BF-1911-4BE9-A620-046F3754CA48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48FB4F7A-C968-43B4-AD6B-277136102513}"/>
              </a:ext>
            </a:extLst>
          </p:cNvPr>
          <p:cNvGrpSpPr/>
          <p:nvPr/>
        </p:nvGrpSpPr>
        <p:grpSpPr>
          <a:xfrm>
            <a:off x="1437632" y="2607504"/>
            <a:ext cx="461869" cy="465266"/>
            <a:chOff x="5964175" y="4329750"/>
            <a:chExt cx="421350" cy="421350"/>
          </a:xfrm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D74CCD07-D22A-42B6-B5D3-D276F3886609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6CBD7E14-1FA2-4DA6-83F5-25D7C0B5A3B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42;p49">
            <a:extLst>
              <a:ext uri="{FF2B5EF4-FFF2-40B4-BE49-F238E27FC236}">
                <a16:creationId xmlns:a16="http://schemas.microsoft.com/office/drawing/2014/main" id="{E87B2368-DBEE-4A3F-B6EB-BCA742B29C6B}"/>
              </a:ext>
            </a:extLst>
          </p:cNvPr>
          <p:cNvGrpSpPr/>
          <p:nvPr/>
        </p:nvGrpSpPr>
        <p:grpSpPr>
          <a:xfrm>
            <a:off x="7117237" y="2657643"/>
            <a:ext cx="461869" cy="465266"/>
            <a:chOff x="5964175" y="4329750"/>
            <a:chExt cx="421350" cy="421350"/>
          </a:xfrm>
        </p:grpSpPr>
        <p:sp>
          <p:nvSpPr>
            <p:cNvPr id="11" name="Google Shape;943;p49">
              <a:extLst>
                <a:ext uri="{FF2B5EF4-FFF2-40B4-BE49-F238E27FC236}">
                  <a16:creationId xmlns:a16="http://schemas.microsoft.com/office/drawing/2014/main" id="{5F161764-5E75-48D3-90D0-13E799FB00EB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4;p49">
              <a:extLst>
                <a:ext uri="{FF2B5EF4-FFF2-40B4-BE49-F238E27FC236}">
                  <a16:creationId xmlns:a16="http://schemas.microsoft.com/office/drawing/2014/main" id="{99017860-F188-4858-9958-6717F03DFDC6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33C6AA7-0212-4F3E-ABB0-1033545B165C}"/>
              </a:ext>
            </a:extLst>
          </p:cNvPr>
          <p:cNvCxnSpPr/>
          <p:nvPr/>
        </p:nvCxnSpPr>
        <p:spPr>
          <a:xfrm>
            <a:off x="2026763" y="2799761"/>
            <a:ext cx="2031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406E0FD-766D-4972-92BD-DCD3615F8163}"/>
              </a:ext>
            </a:extLst>
          </p:cNvPr>
          <p:cNvCxnSpPr/>
          <p:nvPr/>
        </p:nvCxnSpPr>
        <p:spPr>
          <a:xfrm>
            <a:off x="4964784" y="2799761"/>
            <a:ext cx="2031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BD875897-009D-4C5F-8F1D-CE4605067484}"/>
              </a:ext>
            </a:extLst>
          </p:cNvPr>
          <p:cNvSpPr txBox="1"/>
          <p:nvPr/>
        </p:nvSpPr>
        <p:spPr>
          <a:xfrm>
            <a:off x="2431352" y="2572200"/>
            <a:ext cx="129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Zeit in Stunden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97D2283-889B-4E94-9026-43EB36220BB4}"/>
              </a:ext>
            </a:extLst>
          </p:cNvPr>
          <p:cNvSpPr txBox="1"/>
          <p:nvPr/>
        </p:nvSpPr>
        <p:spPr>
          <a:xfrm>
            <a:off x="5334785" y="2584384"/>
            <a:ext cx="129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Zeit in Stunden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6495620A-2593-4654-B3FA-6F45CB05D00D}"/>
              </a:ext>
            </a:extLst>
          </p:cNvPr>
          <p:cNvSpPr txBox="1"/>
          <p:nvPr/>
        </p:nvSpPr>
        <p:spPr>
          <a:xfrm>
            <a:off x="2396764" y="3425980"/>
            <a:ext cx="129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last_departure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2E3112-D6C4-4E5F-9771-43DF4BE5D9E7}"/>
              </a:ext>
            </a:extLst>
          </p:cNvPr>
          <p:cNvSpPr txBox="1"/>
          <p:nvPr/>
        </p:nvSpPr>
        <p:spPr>
          <a:xfrm>
            <a:off x="5334784" y="3425980"/>
            <a:ext cx="12914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next_departure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7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4BAFB-02BD-4FC0-8228-CAF0A531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885522" cy="683100"/>
          </a:xfrm>
        </p:spPr>
        <p:txBody>
          <a:bodyPr/>
          <a:lstStyle/>
          <a:p>
            <a:r>
              <a:rPr lang="de-DE" dirty="0"/>
              <a:t>Alternative Preise </a:t>
            </a:r>
            <a:r>
              <a:rPr lang="de-DE" sz="1800" b="0" dirty="0"/>
              <a:t>für angrenzende Flüge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BDA48F-729B-43CA-B193-CC6441850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7</a:t>
            </a:fld>
            <a:endParaRPr lang="de-DE"/>
          </a:p>
        </p:txBody>
      </p:sp>
      <p:grpSp>
        <p:nvGrpSpPr>
          <p:cNvPr id="4" name="Google Shape;942;p49">
            <a:extLst>
              <a:ext uri="{FF2B5EF4-FFF2-40B4-BE49-F238E27FC236}">
                <a16:creationId xmlns:a16="http://schemas.microsoft.com/office/drawing/2014/main" id="{F36E2935-8ABF-4DB6-96E9-E9379E33CE25}"/>
              </a:ext>
            </a:extLst>
          </p:cNvPr>
          <p:cNvGrpSpPr/>
          <p:nvPr/>
        </p:nvGrpSpPr>
        <p:grpSpPr>
          <a:xfrm>
            <a:off x="4254676" y="2514152"/>
            <a:ext cx="634648" cy="639316"/>
            <a:chOff x="5964175" y="4329750"/>
            <a:chExt cx="421350" cy="421350"/>
          </a:xfrm>
        </p:grpSpPr>
        <p:sp>
          <p:nvSpPr>
            <p:cNvPr id="5" name="Google Shape;943;p49">
              <a:extLst>
                <a:ext uri="{FF2B5EF4-FFF2-40B4-BE49-F238E27FC236}">
                  <a16:creationId xmlns:a16="http://schemas.microsoft.com/office/drawing/2014/main" id="{6CFE186E-7162-49B8-89F7-BCAA0AE9055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4;p49">
              <a:extLst>
                <a:ext uri="{FF2B5EF4-FFF2-40B4-BE49-F238E27FC236}">
                  <a16:creationId xmlns:a16="http://schemas.microsoft.com/office/drawing/2014/main" id="{8E7314BF-1911-4BE9-A620-046F3754CA48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48FB4F7A-C968-43B4-AD6B-277136102513}"/>
              </a:ext>
            </a:extLst>
          </p:cNvPr>
          <p:cNvGrpSpPr/>
          <p:nvPr/>
        </p:nvGrpSpPr>
        <p:grpSpPr>
          <a:xfrm>
            <a:off x="1437632" y="2607504"/>
            <a:ext cx="461869" cy="465266"/>
            <a:chOff x="5964175" y="4329750"/>
            <a:chExt cx="421350" cy="421350"/>
          </a:xfrm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D74CCD07-D22A-42B6-B5D3-D276F3886609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6CBD7E14-1FA2-4DA6-83F5-25D7C0B5A3B3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942;p49">
            <a:extLst>
              <a:ext uri="{FF2B5EF4-FFF2-40B4-BE49-F238E27FC236}">
                <a16:creationId xmlns:a16="http://schemas.microsoft.com/office/drawing/2014/main" id="{E87B2368-DBEE-4A3F-B6EB-BCA742B29C6B}"/>
              </a:ext>
            </a:extLst>
          </p:cNvPr>
          <p:cNvGrpSpPr/>
          <p:nvPr/>
        </p:nvGrpSpPr>
        <p:grpSpPr>
          <a:xfrm>
            <a:off x="7117237" y="2657643"/>
            <a:ext cx="461869" cy="465266"/>
            <a:chOff x="5964175" y="4329750"/>
            <a:chExt cx="421350" cy="421350"/>
          </a:xfrm>
        </p:grpSpPr>
        <p:sp>
          <p:nvSpPr>
            <p:cNvPr id="11" name="Google Shape;943;p49">
              <a:extLst>
                <a:ext uri="{FF2B5EF4-FFF2-40B4-BE49-F238E27FC236}">
                  <a16:creationId xmlns:a16="http://schemas.microsoft.com/office/drawing/2014/main" id="{5F161764-5E75-48D3-90D0-13E799FB00EB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44;p49">
              <a:extLst>
                <a:ext uri="{FF2B5EF4-FFF2-40B4-BE49-F238E27FC236}">
                  <a16:creationId xmlns:a16="http://schemas.microsoft.com/office/drawing/2014/main" id="{99017860-F188-4858-9958-6717F03DFDC6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92D05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433C6AA7-0212-4F3E-ABB0-1033545B165C}"/>
              </a:ext>
            </a:extLst>
          </p:cNvPr>
          <p:cNvCxnSpPr/>
          <p:nvPr/>
        </p:nvCxnSpPr>
        <p:spPr>
          <a:xfrm>
            <a:off x="2026763" y="2799761"/>
            <a:ext cx="2031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406E0FD-766D-4972-92BD-DCD3615F8163}"/>
              </a:ext>
            </a:extLst>
          </p:cNvPr>
          <p:cNvCxnSpPr/>
          <p:nvPr/>
        </p:nvCxnSpPr>
        <p:spPr>
          <a:xfrm>
            <a:off x="4964784" y="2799761"/>
            <a:ext cx="20314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6495620A-2593-4654-B3FA-6F45CB05D00D}"/>
              </a:ext>
            </a:extLst>
          </p:cNvPr>
          <p:cNvSpPr txBox="1"/>
          <p:nvPr/>
        </p:nvSpPr>
        <p:spPr>
          <a:xfrm>
            <a:off x="783190" y="3125237"/>
            <a:ext cx="20951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price_of_previous_flight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C2E3112-D6C4-4E5F-9771-43DF4BE5D9E7}"/>
              </a:ext>
            </a:extLst>
          </p:cNvPr>
          <p:cNvSpPr txBox="1"/>
          <p:nvPr/>
        </p:nvSpPr>
        <p:spPr>
          <a:xfrm>
            <a:off x="6645108" y="3148802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price_of_next_flight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38D3ADA-1D60-44D4-BBD5-E874EBC93BF2}"/>
              </a:ext>
            </a:extLst>
          </p:cNvPr>
          <p:cNvSpPr txBox="1"/>
          <p:nvPr/>
        </p:nvSpPr>
        <p:spPr>
          <a:xfrm>
            <a:off x="3560955" y="3289561"/>
            <a:ext cx="2095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Unter Berücksichtigung des Zeitpunkts der Abfrage</a:t>
            </a:r>
          </a:p>
        </p:txBody>
      </p:sp>
    </p:spTree>
    <p:extLst>
      <p:ext uri="{BB962C8B-B14F-4D97-AF65-F5344CB8AC3E}">
        <p14:creationId xmlns:p14="http://schemas.microsoft.com/office/powerpoint/2010/main" val="148855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4BAFB-02BD-4FC0-8228-CAF0A531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885522" cy="683100"/>
          </a:xfrm>
        </p:spPr>
        <p:txBody>
          <a:bodyPr/>
          <a:lstStyle/>
          <a:p>
            <a:r>
              <a:rPr lang="de-DE" dirty="0"/>
              <a:t>Preishistorie </a:t>
            </a:r>
            <a:r>
              <a:rPr lang="de-DE" sz="1800" b="0" dirty="0"/>
              <a:t>für </a:t>
            </a:r>
            <a:r>
              <a:rPr lang="de-DE" sz="1800" b="0" i="1" dirty="0"/>
              <a:t>n</a:t>
            </a:r>
            <a:r>
              <a:rPr lang="de-DE" sz="1800" b="0" dirty="0"/>
              <a:t> Schritte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BDA48F-729B-43CA-B193-CC6441850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grpSp>
        <p:nvGrpSpPr>
          <p:cNvPr id="4" name="Google Shape;942;p49">
            <a:extLst>
              <a:ext uri="{FF2B5EF4-FFF2-40B4-BE49-F238E27FC236}">
                <a16:creationId xmlns:a16="http://schemas.microsoft.com/office/drawing/2014/main" id="{F36E2935-8ABF-4DB6-96E9-E9379E33CE25}"/>
              </a:ext>
            </a:extLst>
          </p:cNvPr>
          <p:cNvGrpSpPr/>
          <p:nvPr/>
        </p:nvGrpSpPr>
        <p:grpSpPr>
          <a:xfrm>
            <a:off x="1905877" y="4231668"/>
            <a:ext cx="634648" cy="639316"/>
            <a:chOff x="5964175" y="4329750"/>
            <a:chExt cx="421350" cy="421350"/>
          </a:xfrm>
        </p:grpSpPr>
        <p:sp>
          <p:nvSpPr>
            <p:cNvPr id="5" name="Google Shape;943;p49">
              <a:extLst>
                <a:ext uri="{FF2B5EF4-FFF2-40B4-BE49-F238E27FC236}">
                  <a16:creationId xmlns:a16="http://schemas.microsoft.com/office/drawing/2014/main" id="{6CFE186E-7162-49B8-89F7-BCAA0AE9055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944;p49">
              <a:extLst>
                <a:ext uri="{FF2B5EF4-FFF2-40B4-BE49-F238E27FC236}">
                  <a16:creationId xmlns:a16="http://schemas.microsoft.com/office/drawing/2014/main" id="{8E7314BF-1911-4BE9-A620-046F3754CA48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406E0FD-766D-4972-92BD-DCD3615F8163}"/>
              </a:ext>
            </a:extLst>
          </p:cNvPr>
          <p:cNvCxnSpPr>
            <a:cxnSpLocks/>
          </p:cNvCxnSpPr>
          <p:nvPr/>
        </p:nvCxnSpPr>
        <p:spPr>
          <a:xfrm>
            <a:off x="2556235" y="1986905"/>
            <a:ext cx="0" cy="2061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1C2E3112-D6C4-4E5F-9771-43DF4BE5D9E7}"/>
              </a:ext>
            </a:extLst>
          </p:cNvPr>
          <p:cNvSpPr txBox="1"/>
          <p:nvPr/>
        </p:nvSpPr>
        <p:spPr>
          <a:xfrm>
            <a:off x="2540525" y="1986905"/>
            <a:ext cx="2031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01.04.2021 11:00 Uhr</a:t>
            </a: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180€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838D3ADA-1D60-44D4-BBD5-E874EBC93BF2}"/>
              </a:ext>
            </a:extLst>
          </p:cNvPr>
          <p:cNvSpPr txBox="1"/>
          <p:nvPr/>
        </p:nvSpPr>
        <p:spPr>
          <a:xfrm>
            <a:off x="5009490" y="2564511"/>
            <a:ext cx="209510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Letzten </a:t>
            </a:r>
            <a:r>
              <a:rPr lang="de-DE" sz="1100" i="1" dirty="0">
                <a:latin typeface="Poppins Light" panose="00000400000000000000" pitchFamily="2" charset="0"/>
                <a:cs typeface="Poppins Light" panose="00000400000000000000" pitchFamily="2" charset="0"/>
              </a:rPr>
              <a:t>n </a:t>
            </a:r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Preise.</a:t>
            </a:r>
          </a:p>
          <a:p>
            <a:pPr algn="ctr"/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Finaler Datensatz erfasst bis zu 15 Schritte.</a:t>
            </a:r>
          </a:p>
        </p:txBody>
      </p:sp>
      <p:grpSp>
        <p:nvGrpSpPr>
          <p:cNvPr id="21" name="Google Shape;942;p49">
            <a:extLst>
              <a:ext uri="{FF2B5EF4-FFF2-40B4-BE49-F238E27FC236}">
                <a16:creationId xmlns:a16="http://schemas.microsoft.com/office/drawing/2014/main" id="{1114A036-6426-4F6F-9E52-9FCF5F709B4D}"/>
              </a:ext>
            </a:extLst>
          </p:cNvPr>
          <p:cNvGrpSpPr/>
          <p:nvPr/>
        </p:nvGrpSpPr>
        <p:grpSpPr>
          <a:xfrm>
            <a:off x="2039402" y="3087243"/>
            <a:ext cx="367599" cy="370303"/>
            <a:chOff x="5964175" y="4329750"/>
            <a:chExt cx="421350" cy="421350"/>
          </a:xfrm>
        </p:grpSpPr>
        <p:sp>
          <p:nvSpPr>
            <p:cNvPr id="22" name="Google Shape;943;p49">
              <a:extLst>
                <a:ext uri="{FF2B5EF4-FFF2-40B4-BE49-F238E27FC236}">
                  <a16:creationId xmlns:a16="http://schemas.microsoft.com/office/drawing/2014/main" id="{23E22E8F-8469-458A-A2C3-ED7D2A207815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944;p49">
              <a:extLst>
                <a:ext uri="{FF2B5EF4-FFF2-40B4-BE49-F238E27FC236}">
                  <a16:creationId xmlns:a16="http://schemas.microsoft.com/office/drawing/2014/main" id="{44A151EE-498D-4454-82E1-9A778CF37455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942;p49">
            <a:extLst>
              <a:ext uri="{FF2B5EF4-FFF2-40B4-BE49-F238E27FC236}">
                <a16:creationId xmlns:a16="http://schemas.microsoft.com/office/drawing/2014/main" id="{870CEA2C-412C-4B3F-8C3B-68200D329871}"/>
              </a:ext>
            </a:extLst>
          </p:cNvPr>
          <p:cNvGrpSpPr/>
          <p:nvPr/>
        </p:nvGrpSpPr>
        <p:grpSpPr>
          <a:xfrm>
            <a:off x="2039402" y="3627982"/>
            <a:ext cx="367599" cy="370303"/>
            <a:chOff x="5964175" y="4329750"/>
            <a:chExt cx="421350" cy="421350"/>
          </a:xfrm>
        </p:grpSpPr>
        <p:sp>
          <p:nvSpPr>
            <p:cNvPr id="25" name="Google Shape;943;p49">
              <a:extLst>
                <a:ext uri="{FF2B5EF4-FFF2-40B4-BE49-F238E27FC236}">
                  <a16:creationId xmlns:a16="http://schemas.microsoft.com/office/drawing/2014/main" id="{A5833AB9-DB7D-4F12-9285-9C76B0E045A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944;p49">
              <a:extLst>
                <a:ext uri="{FF2B5EF4-FFF2-40B4-BE49-F238E27FC236}">
                  <a16:creationId xmlns:a16="http://schemas.microsoft.com/office/drawing/2014/main" id="{EDE7F74B-87D6-44A7-8D8C-18CAB8EA9EFC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942;p49">
            <a:extLst>
              <a:ext uri="{FF2B5EF4-FFF2-40B4-BE49-F238E27FC236}">
                <a16:creationId xmlns:a16="http://schemas.microsoft.com/office/drawing/2014/main" id="{1AFD7A6A-11D2-4517-8E23-61DA2E030A10}"/>
              </a:ext>
            </a:extLst>
          </p:cNvPr>
          <p:cNvGrpSpPr/>
          <p:nvPr/>
        </p:nvGrpSpPr>
        <p:grpSpPr>
          <a:xfrm>
            <a:off x="2039402" y="2546503"/>
            <a:ext cx="367599" cy="370303"/>
            <a:chOff x="5964175" y="4329750"/>
            <a:chExt cx="421350" cy="421350"/>
          </a:xfrm>
        </p:grpSpPr>
        <p:sp>
          <p:nvSpPr>
            <p:cNvPr id="28" name="Google Shape;943;p49">
              <a:extLst>
                <a:ext uri="{FF2B5EF4-FFF2-40B4-BE49-F238E27FC236}">
                  <a16:creationId xmlns:a16="http://schemas.microsoft.com/office/drawing/2014/main" id="{3937A77C-3FBB-4C3D-81C5-558CE0537B79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944;p49">
              <a:extLst>
                <a:ext uri="{FF2B5EF4-FFF2-40B4-BE49-F238E27FC236}">
                  <a16:creationId xmlns:a16="http://schemas.microsoft.com/office/drawing/2014/main" id="{AFDB2361-2AF7-4695-8AFF-57E2010A8C1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942;p49">
            <a:extLst>
              <a:ext uri="{FF2B5EF4-FFF2-40B4-BE49-F238E27FC236}">
                <a16:creationId xmlns:a16="http://schemas.microsoft.com/office/drawing/2014/main" id="{7E3109B7-70DA-445A-9F44-AD4F2A100CED}"/>
              </a:ext>
            </a:extLst>
          </p:cNvPr>
          <p:cNvGrpSpPr/>
          <p:nvPr/>
        </p:nvGrpSpPr>
        <p:grpSpPr>
          <a:xfrm>
            <a:off x="2039402" y="2005763"/>
            <a:ext cx="367599" cy="370303"/>
            <a:chOff x="5964175" y="4329750"/>
            <a:chExt cx="421350" cy="421350"/>
          </a:xfrm>
        </p:grpSpPr>
        <p:sp>
          <p:nvSpPr>
            <p:cNvPr id="31" name="Google Shape;943;p49">
              <a:extLst>
                <a:ext uri="{FF2B5EF4-FFF2-40B4-BE49-F238E27FC236}">
                  <a16:creationId xmlns:a16="http://schemas.microsoft.com/office/drawing/2014/main" id="{97093FD4-5B64-4B90-8617-DE5A8FF7C89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4;p49">
              <a:extLst>
                <a:ext uri="{FF2B5EF4-FFF2-40B4-BE49-F238E27FC236}">
                  <a16:creationId xmlns:a16="http://schemas.microsoft.com/office/drawing/2014/main" id="{E45D2584-EE63-446B-8E1E-B66C38175D08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08187ED5-C767-47AA-8C2F-E1E7B4C93AA1}"/>
              </a:ext>
            </a:extLst>
          </p:cNvPr>
          <p:cNvSpPr txBox="1"/>
          <p:nvPr/>
        </p:nvSpPr>
        <p:spPr>
          <a:xfrm>
            <a:off x="5109132" y="3265185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Preishistorie 0-n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FC19357-4C5D-4DEA-B3FA-3C7CB1885D1E}"/>
              </a:ext>
            </a:extLst>
          </p:cNvPr>
          <p:cNvSpPr txBox="1"/>
          <p:nvPr/>
        </p:nvSpPr>
        <p:spPr>
          <a:xfrm>
            <a:off x="2540525" y="2539293"/>
            <a:ext cx="2031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01.04.2021 23:00 Uhr</a:t>
            </a: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190€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94BEF7B2-3F7E-42D7-9103-E85EABA5F3AF}"/>
              </a:ext>
            </a:extLst>
          </p:cNvPr>
          <p:cNvSpPr txBox="1"/>
          <p:nvPr/>
        </p:nvSpPr>
        <p:spPr>
          <a:xfrm>
            <a:off x="2540524" y="3072825"/>
            <a:ext cx="2031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02.04.2021 11:00 Uhr</a:t>
            </a: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210€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6CB6F0F3-FE42-486A-8243-087ECFEDD411}"/>
              </a:ext>
            </a:extLst>
          </p:cNvPr>
          <p:cNvSpPr txBox="1"/>
          <p:nvPr/>
        </p:nvSpPr>
        <p:spPr>
          <a:xfrm>
            <a:off x="2540523" y="3620772"/>
            <a:ext cx="2031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02.04.2021 23:00 Uhr</a:t>
            </a: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240€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1A2597C-996D-49EF-A41C-082FC64CAF74}"/>
              </a:ext>
            </a:extLst>
          </p:cNvPr>
          <p:cNvSpPr txBox="1"/>
          <p:nvPr/>
        </p:nvSpPr>
        <p:spPr>
          <a:xfrm>
            <a:off x="2692924" y="4325359"/>
            <a:ext cx="2031475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03.04.2021 11:00 Uhr</a:t>
            </a:r>
            <a:endParaRPr lang="de-DE" sz="1100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260€</a:t>
            </a:r>
          </a:p>
        </p:txBody>
      </p:sp>
      <p:grpSp>
        <p:nvGrpSpPr>
          <p:cNvPr id="40" name="Google Shape;867;p49">
            <a:extLst>
              <a:ext uri="{FF2B5EF4-FFF2-40B4-BE49-F238E27FC236}">
                <a16:creationId xmlns:a16="http://schemas.microsoft.com/office/drawing/2014/main" id="{7FE2AB65-80D3-40A4-8D69-9700859A45ED}"/>
              </a:ext>
            </a:extLst>
          </p:cNvPr>
          <p:cNvGrpSpPr/>
          <p:nvPr/>
        </p:nvGrpSpPr>
        <p:grpSpPr>
          <a:xfrm>
            <a:off x="5858476" y="2144444"/>
            <a:ext cx="397136" cy="305017"/>
            <a:chOff x="568950" y="3686775"/>
            <a:chExt cx="472500" cy="362900"/>
          </a:xfrm>
        </p:grpSpPr>
        <p:sp>
          <p:nvSpPr>
            <p:cNvPr id="41" name="Google Shape;868;p49">
              <a:extLst>
                <a:ext uri="{FF2B5EF4-FFF2-40B4-BE49-F238E27FC236}">
                  <a16:creationId xmlns:a16="http://schemas.microsoft.com/office/drawing/2014/main" id="{81F7A9B0-FADB-4F6F-8C50-D8A4FB8EAC83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69;p49">
              <a:extLst>
                <a:ext uri="{FF2B5EF4-FFF2-40B4-BE49-F238E27FC236}">
                  <a16:creationId xmlns:a16="http://schemas.microsoft.com/office/drawing/2014/main" id="{204D1F17-9B01-49DF-BEB0-3B010CEEC58F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70;p49">
              <a:extLst>
                <a:ext uri="{FF2B5EF4-FFF2-40B4-BE49-F238E27FC236}">
                  <a16:creationId xmlns:a16="http://schemas.microsoft.com/office/drawing/2014/main" id="{FE528961-CF9B-4DE2-9B45-5FB3EBF722BA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Textfeld 43">
            <a:extLst>
              <a:ext uri="{FF2B5EF4-FFF2-40B4-BE49-F238E27FC236}">
                <a16:creationId xmlns:a16="http://schemas.microsoft.com/office/drawing/2014/main" id="{587CFE88-71DD-496E-B1B7-7350A631115A}"/>
              </a:ext>
            </a:extLst>
          </p:cNvPr>
          <p:cNvSpPr txBox="1"/>
          <p:nvPr/>
        </p:nvSpPr>
        <p:spPr>
          <a:xfrm>
            <a:off x="5109132" y="3570866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PriceChange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cxnSp>
        <p:nvCxnSpPr>
          <p:cNvPr id="45" name="Gerader Verbinder 44">
            <a:extLst>
              <a:ext uri="{FF2B5EF4-FFF2-40B4-BE49-F238E27FC236}">
                <a16:creationId xmlns:a16="http://schemas.microsoft.com/office/drawing/2014/main" id="{FF39BBFB-5763-4FAF-B63A-3155126A6478}"/>
              </a:ext>
            </a:extLst>
          </p:cNvPr>
          <p:cNvCxnSpPr>
            <a:cxnSpLocks/>
          </p:cNvCxnSpPr>
          <p:nvPr/>
        </p:nvCxnSpPr>
        <p:spPr>
          <a:xfrm>
            <a:off x="5480250" y="3537856"/>
            <a:ext cx="13151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CE63F05-B9FD-4E29-A76D-F4B9D87727C5}"/>
              </a:ext>
            </a:extLst>
          </p:cNvPr>
          <p:cNvSpPr txBox="1"/>
          <p:nvPr/>
        </p:nvSpPr>
        <p:spPr>
          <a:xfrm>
            <a:off x="5090251" y="3894133"/>
            <a:ext cx="20951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Prozentuale Änderung zum letzten Preis</a:t>
            </a:r>
          </a:p>
        </p:txBody>
      </p:sp>
    </p:spTree>
    <p:extLst>
      <p:ext uri="{BB962C8B-B14F-4D97-AF65-F5344CB8AC3E}">
        <p14:creationId xmlns:p14="http://schemas.microsoft.com/office/powerpoint/2010/main" val="4176866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54BAFB-02BD-4FC0-8228-CAF0A531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125"/>
            <a:ext cx="7885522" cy="683100"/>
          </a:xfrm>
        </p:spPr>
        <p:txBody>
          <a:bodyPr/>
          <a:lstStyle/>
          <a:p>
            <a:r>
              <a:rPr lang="de-DE" dirty="0"/>
              <a:t>Vorherige Abfragen</a:t>
            </a:r>
            <a:endParaRPr lang="de-DE" b="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ABDA48F-729B-43CA-B193-CC6441850F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9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E406E0FD-766D-4972-92BD-DCD3615F8163}"/>
              </a:ext>
            </a:extLst>
          </p:cNvPr>
          <p:cNvCxnSpPr>
            <a:cxnSpLocks/>
          </p:cNvCxnSpPr>
          <p:nvPr/>
        </p:nvCxnSpPr>
        <p:spPr>
          <a:xfrm>
            <a:off x="4517010" y="1944449"/>
            <a:ext cx="0" cy="2061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838D3ADA-1D60-44D4-BBD5-E874EBC93BF2}"/>
              </a:ext>
            </a:extLst>
          </p:cNvPr>
          <p:cNvSpPr txBox="1"/>
          <p:nvPr/>
        </p:nvSpPr>
        <p:spPr>
          <a:xfrm>
            <a:off x="5095534" y="2532683"/>
            <a:ext cx="13542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100" dirty="0">
                <a:latin typeface="Poppins Light" panose="00000400000000000000" pitchFamily="2" charset="0"/>
                <a:cs typeface="Poppins Light" panose="00000400000000000000" pitchFamily="2" charset="0"/>
              </a:rPr>
              <a:t>Ist letzte Abfrage vor dem Flug? </a:t>
            </a:r>
          </a:p>
        </p:txBody>
      </p:sp>
      <p:grpSp>
        <p:nvGrpSpPr>
          <p:cNvPr id="30" name="Google Shape;942;p49">
            <a:extLst>
              <a:ext uri="{FF2B5EF4-FFF2-40B4-BE49-F238E27FC236}">
                <a16:creationId xmlns:a16="http://schemas.microsoft.com/office/drawing/2014/main" id="{7E3109B7-70DA-445A-9F44-AD4F2A100CED}"/>
              </a:ext>
            </a:extLst>
          </p:cNvPr>
          <p:cNvGrpSpPr/>
          <p:nvPr/>
        </p:nvGrpSpPr>
        <p:grpSpPr>
          <a:xfrm>
            <a:off x="2301736" y="2605099"/>
            <a:ext cx="367599" cy="370303"/>
            <a:chOff x="5964175" y="4329750"/>
            <a:chExt cx="421350" cy="421350"/>
          </a:xfrm>
        </p:grpSpPr>
        <p:sp>
          <p:nvSpPr>
            <p:cNvPr id="31" name="Google Shape;943;p49">
              <a:extLst>
                <a:ext uri="{FF2B5EF4-FFF2-40B4-BE49-F238E27FC236}">
                  <a16:creationId xmlns:a16="http://schemas.microsoft.com/office/drawing/2014/main" id="{97093FD4-5B64-4B90-8617-DE5A8FF7C89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4;p49">
              <a:extLst>
                <a:ext uri="{FF2B5EF4-FFF2-40B4-BE49-F238E27FC236}">
                  <a16:creationId xmlns:a16="http://schemas.microsoft.com/office/drawing/2014/main" id="{E45D2584-EE63-446B-8E1E-B66C38175D08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Textfeld 32">
            <a:extLst>
              <a:ext uri="{FF2B5EF4-FFF2-40B4-BE49-F238E27FC236}">
                <a16:creationId xmlns:a16="http://schemas.microsoft.com/office/drawing/2014/main" id="{08187ED5-C767-47AA-8C2F-E1E7B4C93AA1}"/>
              </a:ext>
            </a:extLst>
          </p:cNvPr>
          <p:cNvSpPr txBox="1"/>
          <p:nvPr/>
        </p:nvSpPr>
        <p:spPr>
          <a:xfrm>
            <a:off x="4971994" y="3288417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is_last_request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01A2597C-996D-49EF-A41C-082FC64CAF74}"/>
              </a:ext>
            </a:extLst>
          </p:cNvPr>
          <p:cNvSpPr txBox="1"/>
          <p:nvPr/>
        </p:nvSpPr>
        <p:spPr>
          <a:xfrm>
            <a:off x="2731775" y="2528640"/>
            <a:ext cx="203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03.04.2021 11:00 Uhr</a:t>
            </a:r>
          </a:p>
          <a:p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x 23 Anfragen</a:t>
            </a:r>
          </a:p>
          <a:p>
            <a:r>
              <a:rPr lang="de-DE" sz="800" dirty="0">
                <a:latin typeface="Poppins Light" panose="00000400000000000000" pitchFamily="2" charset="0"/>
                <a:cs typeface="Poppins Light" panose="00000400000000000000" pitchFamily="2" charset="0"/>
              </a:rPr>
              <a:t>für Flug XXX.FR 173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A829634D-A8EE-4C68-B43B-F2383613E62C}"/>
              </a:ext>
            </a:extLst>
          </p:cNvPr>
          <p:cNvSpPr txBox="1"/>
          <p:nvPr/>
        </p:nvSpPr>
        <p:spPr>
          <a:xfrm>
            <a:off x="2140531" y="3294276"/>
            <a:ext cx="2031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previous_requests</a:t>
            </a:r>
            <a:endParaRPr lang="de-DE" sz="1100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</p:txBody>
      </p:sp>
      <p:sp>
        <p:nvSpPr>
          <p:cNvPr id="37" name="Google Shape;930;p49">
            <a:extLst>
              <a:ext uri="{FF2B5EF4-FFF2-40B4-BE49-F238E27FC236}">
                <a16:creationId xmlns:a16="http://schemas.microsoft.com/office/drawing/2014/main" id="{7933CF79-6411-4418-9FF4-F92A86645F6E}"/>
              </a:ext>
            </a:extLst>
          </p:cNvPr>
          <p:cNvSpPr/>
          <p:nvPr/>
        </p:nvSpPr>
        <p:spPr>
          <a:xfrm>
            <a:off x="6548485" y="2557457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1936634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800</Words>
  <Application>Microsoft Office PowerPoint</Application>
  <PresentationFormat>Bildschirmpräsentation (16:9)</PresentationFormat>
  <Paragraphs>221</Paragraphs>
  <Slides>33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9" baseType="lpstr">
      <vt:lpstr>Consolas</vt:lpstr>
      <vt:lpstr>Poppins</vt:lpstr>
      <vt:lpstr>Arial</vt:lpstr>
      <vt:lpstr>Poppins Light</vt:lpstr>
      <vt:lpstr>Arial monospaced for SAP</vt:lpstr>
      <vt:lpstr>Cymbeline template</vt:lpstr>
      <vt:lpstr>Flugpreisvorhersage Kaufen oder Warten?</vt:lpstr>
      <vt:lpstr>Agenda</vt:lpstr>
      <vt:lpstr>PowerPoint-Präsentation</vt:lpstr>
      <vt:lpstr>PowerPoint-Präsentation</vt:lpstr>
      <vt:lpstr>Feature Engineering</vt:lpstr>
      <vt:lpstr>Alternative Flüge auf der gleichen Strecke</vt:lpstr>
      <vt:lpstr>Alternative Preise für angrenzende Flüge</vt:lpstr>
      <vt:lpstr>Preishistorie für n Schritte</vt:lpstr>
      <vt:lpstr>Vorherige Abfragen</vt:lpstr>
      <vt:lpstr>Tage bis…</vt:lpstr>
      <vt:lpstr>Zerlegung der Datumsfelder</vt:lpstr>
      <vt:lpstr>Abschließend…</vt:lpstr>
      <vt:lpstr>Model Selection &amp; Training</vt:lpstr>
      <vt:lpstr>Vorauswahl „out of the box“</vt:lpstr>
      <vt:lpstr>Vorauswahl mit Crossvalidation cv=5</vt:lpstr>
      <vt:lpstr>Vorauswahl mit Crossvalidation cv=5</vt:lpstr>
      <vt:lpstr>Randomized Search CV</vt:lpstr>
      <vt:lpstr>Grid Search</vt:lpstr>
      <vt:lpstr>Feature Importance</vt:lpstr>
      <vt:lpstr>PowerPoint-Präsentation</vt:lpstr>
      <vt:lpstr>2. Verfahren: Neural Network</vt:lpstr>
      <vt:lpstr>2. Verfahren: Neural Network</vt:lpstr>
      <vt:lpstr>Loss &amp; Accuracy</vt:lpstr>
      <vt:lpstr>Ergebnisse</vt:lpstr>
      <vt:lpstr>Accuracy</vt:lpstr>
      <vt:lpstr>Accuracy</vt:lpstr>
      <vt:lpstr>Accuracy</vt:lpstr>
      <vt:lpstr>AUC-ROC Kurve  RF vs. NN</vt:lpstr>
      <vt:lpstr>AUC-ROC Kurve  RF vs. NN</vt:lpstr>
      <vt:lpstr>Monetäres Gütemaß</vt:lpstr>
      <vt:lpstr>Monetäres Gütemaß</vt:lpstr>
      <vt:lpstr>Mögliches Geschäftsmodell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Flugpreisvorhersage Kaufen oder Warten?</dc:title>
  <dc:creator>Max</dc:creator>
  <cp:lastModifiedBy>Max Grundmann</cp:lastModifiedBy>
  <cp:revision>6</cp:revision>
  <dcterms:modified xsi:type="dcterms:W3CDTF">2022-03-20T21:36:46Z</dcterms:modified>
</cp:coreProperties>
</file>